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0" r:id="rId6"/>
    <p:sldId id="263" r:id="rId7"/>
    <p:sldId id="262"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90" d="100"/>
          <a:sy n="90" d="100"/>
        </p:scale>
        <p:origin x="-1452"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12/09/1441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4006578401"/>
      </p:ext>
    </p:extLst>
  </p:cSld>
  <p:clrMapOvr>
    <a:masterClrMapping/>
  </p:clrMapOvr>
  <p:transition spd="slow" advClick="0" advTm="2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12/09/1441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2541849407"/>
      </p:ext>
    </p:extLst>
  </p:cSld>
  <p:clrMapOvr>
    <a:masterClrMapping/>
  </p:clrMapOvr>
  <p:transition spd="slow" advClick="0" advTm="2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12/09/1441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878062222"/>
      </p:ext>
    </p:extLst>
  </p:cSld>
  <p:clrMapOvr>
    <a:masterClrMapping/>
  </p:clrMapOvr>
  <p:transition spd="slow" advClick="0" advTm="2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12/09/1441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352412115"/>
      </p:ext>
    </p:extLst>
  </p:cSld>
  <p:clrMapOvr>
    <a:masterClrMapping/>
  </p:clrMapOvr>
  <p:transition spd="slow" advClick="0" advTm="2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FD6AE5E-ECD9-4F27-9C42-9F78ACC9680C}" type="datetimeFigureOut">
              <a:rPr lang="ar-IQ" smtClean="0"/>
              <a:t>12/09/1441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187318560"/>
      </p:ext>
    </p:extLst>
  </p:cSld>
  <p:clrMapOvr>
    <a:masterClrMapping/>
  </p:clrMapOvr>
  <p:transition spd="slow" advClick="0" advTm="2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FD6AE5E-ECD9-4F27-9C42-9F78ACC9680C}" type="datetimeFigureOut">
              <a:rPr lang="ar-IQ" smtClean="0"/>
              <a:t>12/09/1441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510379858"/>
      </p:ext>
    </p:extLst>
  </p:cSld>
  <p:clrMapOvr>
    <a:masterClrMapping/>
  </p:clrMapOvr>
  <p:transition spd="slow" advClick="0" advTm="2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FD6AE5E-ECD9-4F27-9C42-9F78ACC9680C}" type="datetimeFigureOut">
              <a:rPr lang="ar-IQ" smtClean="0"/>
              <a:t>12/09/1441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580937994"/>
      </p:ext>
    </p:extLst>
  </p:cSld>
  <p:clrMapOvr>
    <a:masterClrMapping/>
  </p:clrMapOvr>
  <p:transition spd="slow" advClick="0" advTm="2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FD6AE5E-ECD9-4F27-9C42-9F78ACC9680C}" type="datetimeFigureOut">
              <a:rPr lang="ar-IQ" smtClean="0"/>
              <a:t>12/09/1441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3365708840"/>
      </p:ext>
    </p:extLst>
  </p:cSld>
  <p:clrMapOvr>
    <a:masterClrMapping/>
  </p:clrMapOvr>
  <p:transition spd="slow" advClick="0" advTm="2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D6AE5E-ECD9-4F27-9C42-9F78ACC9680C}" type="datetimeFigureOut">
              <a:rPr lang="ar-IQ" smtClean="0"/>
              <a:t>12/09/1441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2318244012"/>
      </p:ext>
    </p:extLst>
  </p:cSld>
  <p:clrMapOvr>
    <a:masterClrMapping/>
  </p:clrMapOvr>
  <p:transition spd="slow" advClick="0" advTm="2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D6AE5E-ECD9-4F27-9C42-9F78ACC9680C}" type="datetimeFigureOut">
              <a:rPr lang="ar-IQ" smtClean="0"/>
              <a:t>12/09/1441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169420178"/>
      </p:ext>
    </p:extLst>
  </p:cSld>
  <p:clrMapOvr>
    <a:masterClrMapping/>
  </p:clrMapOvr>
  <p:transition spd="slow" advClick="0" advTm="2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D6AE5E-ECD9-4F27-9C42-9F78ACC9680C}" type="datetimeFigureOut">
              <a:rPr lang="ar-IQ" smtClean="0"/>
              <a:t>12/09/1441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729865958"/>
      </p:ext>
    </p:extLst>
  </p:cSld>
  <p:clrMapOvr>
    <a:masterClrMapping/>
  </p:clrMapOvr>
  <p:transition spd="slow" advClick="0" advTm="2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D6AE5E-ECD9-4F27-9C42-9F78ACC9680C}" type="datetimeFigureOut">
              <a:rPr lang="ar-IQ" smtClean="0"/>
              <a:t>12/09/1441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DDE6EF-66D7-4947-8B3E-C54D147DB651}" type="slidenum">
              <a:rPr lang="ar-IQ" smtClean="0"/>
              <a:t>‹#›</a:t>
            </a:fld>
            <a:endParaRPr lang="ar-IQ"/>
          </a:p>
        </p:txBody>
      </p:sp>
    </p:spTree>
    <p:extLst>
      <p:ext uri="{BB962C8B-B14F-4D97-AF65-F5344CB8AC3E}">
        <p14:creationId xmlns:p14="http://schemas.microsoft.com/office/powerpoint/2010/main" val="3345534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push dir="u"/>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lvl="0">
              <a:spcBef>
                <a:spcPct val="20000"/>
              </a:spcBef>
            </a:pPr>
            <a:r>
              <a:rPr lang="ar-IQ" sz="2700" dirty="0" smtClean="0">
                <a:solidFill>
                  <a:srgbClr val="00B050"/>
                </a:solidFill>
              </a:rPr>
              <a:t>وزارة التعليم العالي والبحث العلمي</a:t>
            </a:r>
            <a:br>
              <a:rPr lang="ar-IQ" sz="2700" dirty="0" smtClean="0">
                <a:solidFill>
                  <a:srgbClr val="00B050"/>
                </a:solidFill>
              </a:rPr>
            </a:br>
            <a:r>
              <a:rPr lang="ar-IQ" sz="2700" dirty="0" smtClean="0">
                <a:solidFill>
                  <a:srgbClr val="00B050"/>
                </a:solidFill>
              </a:rPr>
              <a:t>جامعة ديالى /كلية التربية للعلوم الانسانية /قسم الجغرافية</a:t>
            </a:r>
            <a:r>
              <a:rPr lang="ar-IQ" sz="3600" dirty="0" smtClean="0">
                <a:solidFill>
                  <a:srgbClr val="00B050"/>
                </a:solidFill>
              </a:rPr>
              <a:t/>
            </a:r>
            <a:br>
              <a:rPr lang="ar-IQ" sz="3600" dirty="0" smtClean="0">
                <a:solidFill>
                  <a:srgbClr val="00B050"/>
                </a:solidFill>
              </a:rPr>
            </a:br>
            <a:r>
              <a:rPr lang="ar-IQ" sz="2700" dirty="0">
                <a:solidFill>
                  <a:srgbClr val="FF0000"/>
                </a:solidFill>
                <a:ea typeface="+mn-ea"/>
                <a:cs typeface="Arial"/>
              </a:rPr>
              <a:t>المرحلىة </a:t>
            </a:r>
            <a:r>
              <a:rPr lang="ar-IQ" sz="2700" dirty="0" smtClean="0">
                <a:solidFill>
                  <a:srgbClr val="FF0000"/>
                </a:solidFill>
                <a:ea typeface="+mn-ea"/>
                <a:cs typeface="Arial"/>
              </a:rPr>
              <a:t>الاولى/ الدراسة الصباحية /الشعب </a:t>
            </a:r>
            <a:r>
              <a:rPr lang="en-US" sz="2700" dirty="0" smtClean="0">
                <a:solidFill>
                  <a:srgbClr val="FF0000"/>
                </a:solidFill>
                <a:ea typeface="+mn-ea"/>
                <a:cs typeface="+mn-cs"/>
              </a:rPr>
              <a:t>A+B+C</a:t>
            </a:r>
            <a:r>
              <a:rPr lang="ar-IQ" dirty="0" smtClean="0"/>
              <a:t/>
            </a:r>
            <a:br>
              <a:rPr lang="ar-IQ" dirty="0" smtClean="0"/>
            </a:br>
            <a:r>
              <a:rPr lang="ar-IQ" dirty="0" smtClean="0">
                <a:solidFill>
                  <a:srgbClr val="FF0000"/>
                </a:solidFill>
              </a:rPr>
              <a:t>الجيومورفولوجيا</a:t>
            </a:r>
            <a:r>
              <a:rPr lang="ar-IQ" dirty="0" smtClean="0"/>
              <a:t/>
            </a:r>
            <a:br>
              <a:rPr lang="ar-IQ" dirty="0" smtClean="0"/>
            </a:br>
            <a:r>
              <a:rPr lang="en-US" b="1" dirty="0" smtClean="0">
                <a:solidFill>
                  <a:srgbClr val="00B050"/>
                </a:solidFill>
                <a:latin typeface="Simplified Arabic"/>
                <a:ea typeface="Calibri"/>
              </a:rPr>
              <a:t>Geomorphology</a:t>
            </a:r>
            <a:endParaRPr lang="ar-IQ" dirty="0">
              <a:solidFill>
                <a:srgbClr val="00B050"/>
              </a:solidFill>
            </a:endParaRPr>
          </a:p>
        </p:txBody>
      </p:sp>
      <p:sp>
        <p:nvSpPr>
          <p:cNvPr id="3" name="عنوان فرعي 2"/>
          <p:cNvSpPr>
            <a:spLocks noGrp="1"/>
          </p:cNvSpPr>
          <p:nvPr>
            <p:ph type="subTitle" idx="1"/>
          </p:nvPr>
        </p:nvSpPr>
        <p:spPr/>
        <p:txBody>
          <a:bodyPr>
            <a:normAutofit/>
          </a:bodyPr>
          <a:lstStyle/>
          <a:p>
            <a:endParaRPr lang="en-US" sz="4400" b="1" dirty="0" smtClean="0">
              <a:solidFill>
                <a:srgbClr val="FF0000"/>
              </a:solidFill>
              <a:ea typeface="Calibri"/>
              <a:cs typeface="Simplified Arabic"/>
            </a:endParaRPr>
          </a:p>
          <a:p>
            <a:r>
              <a:rPr lang="ar-AE" sz="4400" b="1" dirty="0" smtClean="0">
                <a:solidFill>
                  <a:srgbClr val="FF0000"/>
                </a:solidFill>
                <a:ea typeface="Calibri"/>
                <a:cs typeface="Simplified Arabic"/>
              </a:rPr>
              <a:t>مفهوم </a:t>
            </a:r>
            <a:r>
              <a:rPr lang="ar-AE" sz="4400" b="1" dirty="0">
                <a:solidFill>
                  <a:srgbClr val="FF0000"/>
                </a:solidFill>
                <a:ea typeface="Calibri"/>
                <a:cs typeface="Simplified Arabic"/>
              </a:rPr>
              <a:t>علم شكل الارض</a:t>
            </a:r>
            <a:endParaRPr lang="ar-IQ" sz="4400" dirty="0">
              <a:solidFill>
                <a:srgbClr val="FF0000"/>
              </a:solidFill>
            </a:endParaRPr>
          </a:p>
          <a:p>
            <a:endParaRPr lang="ar-IQ" sz="4400" dirty="0" smtClean="0">
              <a:solidFill>
                <a:srgbClr val="00B050"/>
              </a:solidFill>
            </a:endParaRPr>
          </a:p>
          <a:p>
            <a:endParaRPr lang="ar-IQ" sz="4400" dirty="0">
              <a:solidFill>
                <a:srgbClr val="00B050"/>
              </a:solidFill>
            </a:endParaRP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7013623" y="272078"/>
            <a:ext cx="1160780" cy="1508125"/>
          </a:xfrm>
          <a:prstGeom prst="rect">
            <a:avLst/>
          </a:prstGeom>
          <a:noFill/>
          <a:ln>
            <a:noFill/>
          </a:ln>
        </p:spPr>
      </p:pic>
      <p:pic>
        <p:nvPicPr>
          <p:cNvPr id="5" name="صورة 4"/>
          <p:cNvPicPr/>
          <p:nvPr/>
        </p:nvPicPr>
        <p:blipFill rotWithShape="1">
          <a:blip r:embed="rId3" cstate="print">
            <a:extLst>
              <a:ext uri="{28A0092B-C50C-407E-A947-70E740481C1C}">
                <a14:useLocalDpi xmlns:a14="http://schemas.microsoft.com/office/drawing/2010/main" val="0"/>
              </a:ext>
            </a:extLst>
          </a:blip>
          <a:srcRect l="7761" t="5234" r="7582" b="6880"/>
          <a:stretch/>
        </p:blipFill>
        <p:spPr bwMode="auto">
          <a:xfrm>
            <a:off x="971600" y="260648"/>
            <a:ext cx="1516380" cy="15195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69496845"/>
      </p:ext>
    </p:extLst>
  </p:cSld>
  <p:clrMapOvr>
    <a:masterClrMapping/>
  </p:clrMapOvr>
  <p:transition spd="slow" advClick="0" advTm="2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475656" y="1736999"/>
            <a:ext cx="6408712" cy="434734"/>
          </a:xfrm>
          <a:prstGeom prst="rect">
            <a:avLst/>
          </a:prstGeom>
        </p:spPr>
        <p:txBody>
          <a:bodyPr wrap="square">
            <a:spAutoFit/>
          </a:bodyPr>
          <a:lstStyle/>
          <a:p>
            <a:pPr>
              <a:lnSpc>
                <a:spcPct val="115000"/>
              </a:lnSpc>
              <a:tabLst>
                <a:tab pos="57150" algn="r"/>
              </a:tabLst>
            </a:pPr>
            <a:r>
              <a:rPr lang="en-US" b="1" dirty="0" smtClean="0">
                <a:solidFill>
                  <a:srgbClr val="002060"/>
                </a:solidFill>
                <a:effectLst/>
                <a:latin typeface="Simplified Arabic"/>
                <a:ea typeface="Calibri"/>
                <a:cs typeface="Arial"/>
              </a:rPr>
              <a:t> </a:t>
            </a:r>
            <a:r>
              <a:rPr lang="ar-AE" b="1" dirty="0">
                <a:solidFill>
                  <a:srgbClr val="002060"/>
                </a:solidFill>
                <a:ea typeface="Calibri"/>
                <a:cs typeface="Simplified Arabic"/>
              </a:rPr>
              <a:t>	</a:t>
            </a:r>
            <a:r>
              <a:rPr lang="ar-SA" sz="2000" dirty="0">
                <a:solidFill>
                  <a:srgbClr val="002060"/>
                </a:solidFill>
                <a:ea typeface="Calibri"/>
                <a:cs typeface="Simplified Arabic"/>
              </a:rPr>
              <a:t>	</a:t>
            </a:r>
            <a:endParaRPr lang="en-US" sz="2000" dirty="0">
              <a:solidFill>
                <a:srgbClr val="002060"/>
              </a:solidFill>
              <a:ea typeface="Calibri"/>
              <a:cs typeface="Arial"/>
            </a:endParaRPr>
          </a:p>
        </p:txBody>
      </p:sp>
      <p:sp>
        <p:nvSpPr>
          <p:cNvPr id="2" name="مستطيل 1"/>
          <p:cNvSpPr/>
          <p:nvPr/>
        </p:nvSpPr>
        <p:spPr>
          <a:xfrm>
            <a:off x="683568" y="908720"/>
            <a:ext cx="7416824" cy="5507662"/>
          </a:xfrm>
          <a:prstGeom prst="rect">
            <a:avLst/>
          </a:prstGeom>
        </p:spPr>
        <p:txBody>
          <a:bodyPr wrap="square">
            <a:spAutoFit/>
          </a:bodyPr>
          <a:lstStyle/>
          <a:p>
            <a:pPr algn="just">
              <a:lnSpc>
                <a:spcPct val="115000"/>
              </a:lnSpc>
              <a:tabLst>
                <a:tab pos="57150" algn="r"/>
              </a:tabLst>
            </a:pPr>
            <a:r>
              <a:rPr lang="ar-AE" b="1" dirty="0">
                <a:solidFill>
                  <a:srgbClr val="333333"/>
                </a:solidFill>
                <a:ea typeface="Calibri"/>
                <a:cs typeface="Simplified Arabic"/>
              </a:rPr>
              <a:t>اولا- </a:t>
            </a:r>
            <a:r>
              <a:rPr lang="ar-AE" b="1" dirty="0">
                <a:solidFill>
                  <a:srgbClr val="00B050"/>
                </a:solidFill>
                <a:ea typeface="Calibri"/>
                <a:cs typeface="Simplified Arabic"/>
              </a:rPr>
              <a:t>مفهوم علم شكل الارض </a:t>
            </a:r>
            <a:r>
              <a:rPr lang="en-US" b="1" dirty="0">
                <a:solidFill>
                  <a:srgbClr val="FF0000"/>
                </a:solidFill>
                <a:latin typeface="Simplified Arabic"/>
                <a:ea typeface="Calibri"/>
                <a:cs typeface="Arial"/>
              </a:rPr>
              <a:t>Geomorphology</a:t>
            </a:r>
            <a:r>
              <a:rPr lang="ar-AE" b="1" dirty="0">
                <a:solidFill>
                  <a:srgbClr val="333333"/>
                </a:solidFill>
                <a:ea typeface="Calibri"/>
                <a:cs typeface="Simplified Arabic"/>
              </a:rPr>
              <a:t>:</a:t>
            </a:r>
            <a:endParaRPr lang="en-US" sz="1400" dirty="0">
              <a:ea typeface="Calibri"/>
              <a:cs typeface="Arial"/>
            </a:endParaRPr>
          </a:p>
          <a:p>
            <a:pPr algn="just">
              <a:lnSpc>
                <a:spcPct val="115000"/>
              </a:lnSpc>
              <a:tabLst>
                <a:tab pos="57150" algn="r"/>
              </a:tabLst>
            </a:pPr>
            <a:r>
              <a:rPr lang="ar-AE" dirty="0">
                <a:solidFill>
                  <a:srgbClr val="333333"/>
                </a:solidFill>
                <a:ea typeface="Calibri"/>
                <a:cs typeface="Simplified Arabic"/>
              </a:rPr>
              <a:t> أن كلمة جيومورفولوجيا </a:t>
            </a:r>
            <a:r>
              <a:rPr lang="en-US" dirty="0">
                <a:solidFill>
                  <a:srgbClr val="FF0000"/>
                </a:solidFill>
                <a:latin typeface="Simplified Arabic"/>
                <a:ea typeface="Calibri"/>
                <a:cs typeface="Arial"/>
              </a:rPr>
              <a:t>Geomorphology</a:t>
            </a:r>
            <a:r>
              <a:rPr lang="ar-AE" dirty="0">
                <a:solidFill>
                  <a:srgbClr val="333333"/>
                </a:solidFill>
                <a:ea typeface="Calibri"/>
                <a:cs typeface="Simplified Arabic"/>
              </a:rPr>
              <a:t>  تتكون من ثلاثة مقاطع يونانية تعني حرفيا علم أشكال سطح الأرض وهي</a:t>
            </a:r>
            <a:r>
              <a:rPr lang="en-US" dirty="0">
                <a:solidFill>
                  <a:srgbClr val="333333"/>
                </a:solidFill>
                <a:latin typeface="Simplified Arabic"/>
                <a:ea typeface="Calibri"/>
                <a:cs typeface="Arial"/>
              </a:rPr>
              <a:t>: </a:t>
            </a:r>
            <a:endParaRPr lang="en-US" sz="1400" dirty="0">
              <a:ea typeface="Calibri"/>
              <a:cs typeface="Arial"/>
            </a:endParaRPr>
          </a:p>
          <a:p>
            <a:pPr algn="just">
              <a:lnSpc>
                <a:spcPct val="115000"/>
              </a:lnSpc>
              <a:tabLst>
                <a:tab pos="57150" algn="r"/>
              </a:tabLst>
            </a:pPr>
            <a:r>
              <a:rPr lang="ar-AE" dirty="0">
                <a:solidFill>
                  <a:srgbClr val="333333"/>
                </a:solidFill>
                <a:ea typeface="Calibri"/>
                <a:cs typeface="Simplified Arabic"/>
              </a:rPr>
              <a:t>وتعني ارض  </a:t>
            </a:r>
            <a:r>
              <a:rPr lang="en-US" dirty="0">
                <a:solidFill>
                  <a:srgbClr val="FF0000"/>
                </a:solidFill>
                <a:latin typeface="Simplified Arabic"/>
                <a:ea typeface="Calibri"/>
                <a:cs typeface="Arial"/>
              </a:rPr>
              <a:t>Geo</a:t>
            </a:r>
            <a:r>
              <a:rPr lang="en-US" dirty="0">
                <a:solidFill>
                  <a:srgbClr val="333333"/>
                </a:solidFill>
                <a:latin typeface="Simplified Arabic"/>
                <a:ea typeface="Calibri"/>
                <a:cs typeface="Arial"/>
              </a:rPr>
              <a:t> </a:t>
            </a:r>
            <a:endParaRPr lang="en-US" sz="1400" dirty="0">
              <a:ea typeface="Calibri"/>
              <a:cs typeface="Arial"/>
            </a:endParaRPr>
          </a:p>
          <a:p>
            <a:pPr algn="just">
              <a:lnSpc>
                <a:spcPct val="115000"/>
              </a:lnSpc>
              <a:tabLst>
                <a:tab pos="57150" algn="r"/>
              </a:tabLst>
            </a:pPr>
            <a:r>
              <a:rPr lang="ar-AE" dirty="0">
                <a:solidFill>
                  <a:srgbClr val="333333"/>
                </a:solidFill>
                <a:ea typeface="Calibri"/>
                <a:cs typeface="Simplified Arabic"/>
              </a:rPr>
              <a:t> وتعني شكل </a:t>
            </a:r>
            <a:r>
              <a:rPr lang="en-US" dirty="0">
                <a:solidFill>
                  <a:srgbClr val="FF0000"/>
                </a:solidFill>
                <a:latin typeface="Simplified Arabic"/>
                <a:ea typeface="Calibri"/>
                <a:cs typeface="Arial"/>
              </a:rPr>
              <a:t>Morpho</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tabLst>
                <a:tab pos="57150" algn="r"/>
              </a:tabLst>
            </a:pPr>
            <a:r>
              <a:rPr lang="ar-AE" dirty="0">
                <a:solidFill>
                  <a:srgbClr val="333333"/>
                </a:solidFill>
                <a:ea typeface="Calibri"/>
                <a:cs typeface="Simplified Arabic"/>
              </a:rPr>
              <a:t>وتعني علم </a:t>
            </a:r>
            <a:r>
              <a:rPr lang="en-US" dirty="0">
                <a:solidFill>
                  <a:srgbClr val="FF0000"/>
                </a:solidFill>
                <a:latin typeface="Simplified Arabic"/>
                <a:ea typeface="Calibri"/>
                <a:cs typeface="Arial"/>
              </a:rPr>
              <a:t>Logy</a:t>
            </a:r>
            <a:endParaRPr lang="en-US" sz="1400" dirty="0">
              <a:solidFill>
                <a:srgbClr val="FF0000"/>
              </a:solidFill>
              <a:ea typeface="Calibri"/>
              <a:cs typeface="Arial"/>
            </a:endParaRPr>
          </a:p>
          <a:p>
            <a:pPr algn="just">
              <a:lnSpc>
                <a:spcPct val="115000"/>
              </a:lnSpc>
              <a:spcAft>
                <a:spcPts val="1000"/>
              </a:spcAft>
              <a:tabLst>
                <a:tab pos="57150" algn="r"/>
              </a:tabLst>
            </a:pPr>
            <a:r>
              <a:rPr lang="ar-AE" dirty="0">
                <a:solidFill>
                  <a:srgbClr val="333333"/>
                </a:solidFill>
                <a:ea typeface="Calibri"/>
                <a:cs typeface="Simplified Arabic"/>
              </a:rPr>
              <a:t>		وهذا المصطلح أمريكي ادخل لأول مرة من قبل مدرسة جغرافيا في أمريكا في أواخر القرن التاسع عشر وحتى أن هذا المصطلح هو الأقرب مع أن باحثين جغرافيين آخرين يفضلون كلمة (أشكال الأرض </a:t>
            </a:r>
            <a:r>
              <a:rPr lang="en-US" dirty="0">
                <a:solidFill>
                  <a:srgbClr val="FF0000"/>
                </a:solidFill>
                <a:latin typeface="Simplified Arabic"/>
                <a:ea typeface="Calibri"/>
                <a:cs typeface="Arial"/>
              </a:rPr>
              <a:t>Land forms</a:t>
            </a:r>
            <a:r>
              <a:rPr lang="ar-AE" dirty="0">
                <a:solidFill>
                  <a:srgbClr val="333333"/>
                </a:solidFill>
                <a:ea typeface="Calibri"/>
                <a:cs typeface="Simplified Arabic"/>
              </a:rPr>
              <a:t>)،  لان جيومورفولوجيا  </a:t>
            </a:r>
            <a:r>
              <a:rPr lang="en-US" dirty="0">
                <a:solidFill>
                  <a:srgbClr val="FF0000"/>
                </a:solidFill>
                <a:latin typeface="Simplified Arabic"/>
                <a:ea typeface="Calibri"/>
                <a:cs typeface="Arial"/>
              </a:rPr>
              <a:t>Geomorpholog</a:t>
            </a:r>
            <a:r>
              <a:rPr lang="ar-AE" dirty="0">
                <a:solidFill>
                  <a:srgbClr val="333333"/>
                </a:solidFill>
                <a:ea typeface="Calibri"/>
                <a:cs typeface="Simplified Arabic"/>
              </a:rPr>
              <a:t> ربما تكون اقرب إلى الجيولوجيا  وللتأكد من سعة انتشار التعريف الأول بين الباحثين نستعرض ما قدم من تعاريف كبار علماء الجغرافيا والجيولوجيا مثل</a:t>
            </a:r>
            <a:r>
              <a:rPr lang="en-US" dirty="0">
                <a:solidFill>
                  <a:srgbClr val="333333"/>
                </a:solidFill>
                <a:latin typeface="Simplified Arabic"/>
                <a:ea typeface="Calibri"/>
                <a:cs typeface="Arial"/>
              </a:rPr>
              <a:t>: </a:t>
            </a:r>
            <a:r>
              <a:rPr lang="ar-AE" dirty="0">
                <a:solidFill>
                  <a:srgbClr val="333333"/>
                </a:solidFill>
                <a:latin typeface="Simplified Arabic"/>
                <a:ea typeface="Calibri"/>
              </a:rPr>
              <a:t>الذي وصفة بأنه يدرس أشكال الأرض من حيث النشأة والمظهر،  في حين أن فيلبسون</a:t>
            </a:r>
            <a:r>
              <a:rPr lang="ar-AE" dirty="0">
                <a:solidFill>
                  <a:srgbClr val="333333"/>
                </a:solidFill>
                <a:ea typeface="Calibri"/>
                <a:cs typeface="Simplified Arabic"/>
              </a:rPr>
              <a:t> بنك قال انه دراسة سطح قشرة الأرض الصلبة ووصفة زولش بأنه علم أشكال الأرض من حيث دراسة مظهر الأرض الحالي والماضي والمستقبل</a:t>
            </a:r>
            <a:r>
              <a:rPr lang="en-US" dirty="0">
                <a:solidFill>
                  <a:srgbClr val="333333"/>
                </a:solidFill>
                <a:latin typeface="Simplified Arabic"/>
                <a:ea typeface="Calibri"/>
                <a:cs typeface="Arial"/>
              </a:rPr>
              <a:t>. </a:t>
            </a:r>
            <a:r>
              <a:rPr lang="ar-AE" dirty="0">
                <a:solidFill>
                  <a:srgbClr val="333333"/>
                </a:solidFill>
                <a:latin typeface="Simplified Arabic"/>
                <a:ea typeface="Calibri"/>
              </a:rPr>
              <a:t>ووضع ريشتهوفين تعريف يقول هو العلم الذي يحاول التعرف على الأشكال الأرضية من حيث تمييزها ووصفها وتوزيعها, ثم تجميعها في أقاليم أرضية، أي بشمولية اكثر هو علم أشكال قشرة الأرض والعوامل الطبيعية المنشئة ( المكونة ) لتلك الأشكال، وهنا يهمنا تجنب دور الإنسان وفعله وتأثيره في تشكيل وتعديل الأشكال الأرضية، أي أن هذا العلم هو علم تشكيل أشكال سطح الأرض</a:t>
            </a:r>
            <a:r>
              <a:rPr lang="en-US" dirty="0">
                <a:solidFill>
                  <a:srgbClr val="333333"/>
                </a:solidFill>
                <a:latin typeface="Simplified Arabic"/>
                <a:ea typeface="Calibri"/>
                <a:cs typeface="Arial"/>
              </a:rPr>
              <a:t>.</a:t>
            </a:r>
            <a:endParaRPr lang="en-US" sz="1400" dirty="0">
              <a:ea typeface="Calibri"/>
              <a:cs typeface="Arial"/>
            </a:endParaRPr>
          </a:p>
        </p:txBody>
      </p:sp>
    </p:spTree>
    <p:extLst>
      <p:ext uri="{BB962C8B-B14F-4D97-AF65-F5344CB8AC3E}">
        <p14:creationId xmlns:p14="http://schemas.microsoft.com/office/powerpoint/2010/main" val="2491047857"/>
      </p:ext>
    </p:extLst>
  </p:cSld>
  <p:clrMapOvr>
    <a:masterClrMapping/>
  </p:clrMapOvr>
  <p:transition spd="slow" advClick="0" advTm="2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692696"/>
            <a:ext cx="7416824" cy="5317353"/>
          </a:xfrm>
          <a:prstGeom prst="rect">
            <a:avLst/>
          </a:prstGeom>
        </p:spPr>
        <p:txBody>
          <a:bodyPr wrap="square">
            <a:spAutoFit/>
          </a:bodyPr>
          <a:lstStyle/>
          <a:p>
            <a:pPr algn="just">
              <a:lnSpc>
                <a:spcPct val="115000"/>
              </a:lnSpc>
              <a:spcAft>
                <a:spcPts val="1000"/>
              </a:spcAft>
              <a:tabLst>
                <a:tab pos="57150" algn="r"/>
              </a:tabLst>
            </a:pPr>
            <a:r>
              <a:rPr lang="ar-AE" dirty="0">
                <a:solidFill>
                  <a:srgbClr val="333333"/>
                </a:solidFill>
                <a:ea typeface="Calibri"/>
                <a:cs typeface="Simplified Arabic"/>
              </a:rPr>
              <a:t>	وبناء على ما ذكره الباحثين اعلاة ومن خلال التطور لعلم الجيومورفولوجيا حديثا، نستطيع وضع تعريف شامل لهذا العلم،  على انه هو ذلك العلم الذي يقو</a:t>
            </a:r>
            <a:r>
              <a:rPr lang="ar-SA" dirty="0">
                <a:solidFill>
                  <a:srgbClr val="333333"/>
                </a:solidFill>
                <a:ea typeface="Calibri"/>
                <a:cs typeface="Simplified Arabic"/>
              </a:rPr>
              <a:t>م </a:t>
            </a:r>
            <a:r>
              <a:rPr lang="ar-AE" dirty="0">
                <a:solidFill>
                  <a:srgbClr val="333333"/>
                </a:solidFill>
                <a:ea typeface="Calibri"/>
                <a:cs typeface="Simplified Arabic"/>
              </a:rPr>
              <a:t> بوصف مظاهر وأشكال سطح الأرض من حيث الارتفاع والانخفاض والأصل والنشأة والتكوين الجيولوجي، ودراسة العمليات الجيومورفولوجية التي أسهمت في صياغة وتشكيل أشكال الأرض مثل الانجراف والتعرية والتجوية واستخدام المعايير والمقاييس المختلفة بدقة، لقياس العمليات الجيومورفولوجية ومسح مظاهر الأرض للاستفادة منها في التنقيب عن الثروات المعدنية والطبيعية ومعالجة الأخطار الطبيعية المتعددة</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spcAft>
                <a:spcPts val="1000"/>
              </a:spcAft>
              <a:tabLst>
                <a:tab pos="57150" algn="r"/>
              </a:tabLst>
            </a:pPr>
            <a:r>
              <a:rPr lang="ar-AE" dirty="0">
                <a:solidFill>
                  <a:srgbClr val="333333"/>
                </a:solidFill>
                <a:ea typeface="Calibri"/>
                <a:cs typeface="Simplified Arabic"/>
              </a:rPr>
              <a:t>وبذلك فالجيومورفولوجيا ليست مجرد فرع من فروع الجغرافيا بل هي الفرع الأساسي لعلم الجغرافيا، حيث أن جميع الأحداث والظواهر الأخرى على سطح الأرض تتصل اتصال مباشر بسطح الأرض والذي يوضح هذه الظواهر هو البحث في الجيومورفولوجيا، فمثلا رغم وجود الغلاف الجوي والذي يحكمه قوانين خاصة إلا أن عناصره وظواهره المناخية مثل الحرارة والرياح والأمطار تتصل اتصال وثيق بالظواهر الجيومورفولوجيه، وكذلك النبات والحيوان يتأثر وهكذا. ومن هنا فالجيومورفولوجيا كما قال العالم بنك هي جوهر الجغرافيا وروحها، لان الجيومورفولوجيا تدرس المجالات الطبيعية الثلاث للكرة الأرضية: وهي اليابس والغلاف الغازي والمحيطات. وبذلك تدرس الجيومورفولوجيا جميع معالم سطح الأرض, كبيرها وصغيرها من محيطات وقارات إلى جبال وتلال وأحواض ووديان وسواحل وغيرها، والهدف من ذلك هو التعرف على صيغها وظروف نشأتها والعوامل التي اشتركت في تشكيلها وتتبع مراحل تطورها</a:t>
            </a:r>
            <a:r>
              <a:rPr lang="en-US" dirty="0">
                <a:solidFill>
                  <a:srgbClr val="333333"/>
                </a:solidFill>
                <a:latin typeface="Simplified Arabic"/>
                <a:ea typeface="Calibri"/>
                <a:cs typeface="Arial"/>
              </a:rPr>
              <a:t>.</a:t>
            </a:r>
            <a:endParaRPr lang="en-US" sz="1400" dirty="0">
              <a:ea typeface="Calibri"/>
              <a:cs typeface="Arial"/>
            </a:endParaRPr>
          </a:p>
        </p:txBody>
      </p:sp>
    </p:spTree>
    <p:extLst>
      <p:ext uri="{BB962C8B-B14F-4D97-AF65-F5344CB8AC3E}">
        <p14:creationId xmlns:p14="http://schemas.microsoft.com/office/powerpoint/2010/main" val="1436146136"/>
      </p:ext>
    </p:extLst>
  </p:cSld>
  <p:clrMapOvr>
    <a:masterClrMapping/>
  </p:clrMapOvr>
  <p:transition spd="slow" advClick="0" advTm="2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1"/>
            <a:ext cx="8424936" cy="6025239"/>
          </a:xfrm>
          <a:prstGeom prst="rect">
            <a:avLst/>
          </a:prstGeom>
        </p:spPr>
        <p:txBody>
          <a:bodyPr wrap="square">
            <a:spAutoFit/>
          </a:bodyPr>
          <a:lstStyle/>
          <a:p>
            <a:pPr algn="just">
              <a:lnSpc>
                <a:spcPct val="115000"/>
              </a:lnSpc>
              <a:spcAft>
                <a:spcPts val="1000"/>
              </a:spcAft>
              <a:tabLst>
                <a:tab pos="57150" algn="r"/>
              </a:tabLst>
            </a:pPr>
            <a:r>
              <a:rPr lang="ar-AE" dirty="0">
                <a:solidFill>
                  <a:srgbClr val="333333"/>
                </a:solidFill>
                <a:ea typeface="Calibri"/>
                <a:cs typeface="Simplified Arabic"/>
              </a:rPr>
              <a:t>وبهذا المعنى فان هذا العلم مبني على مجموعه هائلة من الحقائق, وهو علم حدي بين الجغرافيا والجيولوجيا, حتى أن تطور الجيومورفولوجيا جاء مع تطور الجيولوجيا, وان اكبر الجغرافيين الذين تخصصوا ودرسوا هذا العلم في أميركا وقدموا له الكثير هم متخصصين في الجيولوجيا, وخاصة العالم</a:t>
            </a:r>
            <a:r>
              <a:rPr lang="ar-AE" b="1" dirty="0">
                <a:solidFill>
                  <a:srgbClr val="333333"/>
                </a:solidFill>
                <a:ea typeface="Calibri"/>
                <a:cs typeface="Simplified Arabic"/>
              </a:rPr>
              <a:t> </a:t>
            </a:r>
            <a:r>
              <a:rPr lang="ar-AE" dirty="0">
                <a:solidFill>
                  <a:srgbClr val="333333"/>
                </a:solidFill>
                <a:ea typeface="Calibri"/>
                <a:cs typeface="Simplified Arabic"/>
              </a:rPr>
              <a:t>ويليام </a:t>
            </a:r>
            <a:r>
              <a:rPr lang="ar-AE" dirty="0">
                <a:solidFill>
                  <a:srgbClr val="00B050"/>
                </a:solidFill>
                <a:ea typeface="Calibri"/>
                <a:cs typeface="Simplified Arabic"/>
              </a:rPr>
              <a:t>موريس </a:t>
            </a:r>
            <a:r>
              <a:rPr lang="ar-AE" b="1" dirty="0">
                <a:solidFill>
                  <a:srgbClr val="00B050"/>
                </a:solidFill>
                <a:ea typeface="Calibri"/>
                <a:cs typeface="Simplified Arabic"/>
              </a:rPr>
              <a:t>ديفز</a:t>
            </a:r>
            <a:r>
              <a:rPr lang="en-US" b="1" dirty="0">
                <a:solidFill>
                  <a:srgbClr val="00B050"/>
                </a:solidFill>
                <a:latin typeface="Simplified Arabic"/>
                <a:ea typeface="Calibri"/>
                <a:cs typeface="Arial"/>
              </a:rPr>
              <a:t> </a:t>
            </a:r>
            <a:r>
              <a:rPr lang="en-US" b="1" dirty="0">
                <a:solidFill>
                  <a:srgbClr val="333333"/>
                </a:solidFill>
                <a:latin typeface="Simplified Arabic"/>
                <a:ea typeface="Calibri"/>
                <a:cs typeface="Arial"/>
              </a:rPr>
              <a:t>(</a:t>
            </a:r>
            <a:r>
              <a:rPr lang="en-US" b="1" dirty="0">
                <a:solidFill>
                  <a:srgbClr val="FF0000"/>
                </a:solidFill>
                <a:latin typeface="Simplified Arabic"/>
                <a:ea typeface="Calibri"/>
                <a:cs typeface="Arial"/>
              </a:rPr>
              <a:t>W.M Davis</a:t>
            </a:r>
            <a:r>
              <a:rPr lang="en-US" b="1" dirty="0">
                <a:solidFill>
                  <a:srgbClr val="333333"/>
                </a:solidFill>
                <a:latin typeface="Simplified Arabic"/>
                <a:ea typeface="Calibri"/>
                <a:cs typeface="Arial"/>
              </a:rPr>
              <a:t>)</a:t>
            </a:r>
            <a:r>
              <a:rPr lang="en-US" dirty="0">
                <a:solidFill>
                  <a:srgbClr val="333333"/>
                </a:solidFill>
                <a:latin typeface="Simplified Arabic"/>
                <a:ea typeface="Calibri"/>
                <a:cs typeface="Arial"/>
              </a:rPr>
              <a:t>  </a:t>
            </a:r>
            <a:r>
              <a:rPr lang="ar-AE" dirty="0">
                <a:solidFill>
                  <a:srgbClr val="333333"/>
                </a:solidFill>
                <a:latin typeface="Simplified Arabic"/>
                <a:ea typeface="Calibri"/>
              </a:rPr>
              <a:t>وسوف نرى فيما بعد ما يعرف بالمدرسة الديفيزيه نسبه إلى هذا العالم في دراسة تطور أشكال سطح الأرض. ويهتم علم الجيومورفولوجيا بنشأة وتطور الأشكال ألارضيه,أي بالبعد الزمني المتمثل في الرد على أسئلة تبدأ بـــ ( متى وكيف ) والتوزيع المكاني بكلمتي ( أين ولماذا) حيث يتكون سطح الأرض في أي مكان من صور شتى ومختلفه, ولو تتبعنا ساحل الخليج ركوبا بالطائرة من الشمال إلى الجنوب نرى ظواهر ارضية مختلفه, وعمل على تطوير هذه الظواهر عوامل وعمليات جيومورفولوجية مختلفه</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tabLst>
                <a:tab pos="57150" algn="r"/>
              </a:tabLst>
            </a:pPr>
            <a:r>
              <a:rPr lang="ar-AE" b="1" dirty="0">
                <a:solidFill>
                  <a:srgbClr val="00B050"/>
                </a:solidFill>
                <a:ea typeface="Calibri"/>
                <a:cs typeface="Simplified Arabic"/>
              </a:rPr>
              <a:t>العامل الجيومورفولوجي</a:t>
            </a:r>
            <a:r>
              <a:rPr lang="ar-AE" dirty="0">
                <a:solidFill>
                  <a:srgbClr val="00B050"/>
                </a:solidFill>
                <a:ea typeface="Calibri"/>
                <a:cs typeface="Simplified Arabic"/>
              </a:rPr>
              <a:t> </a:t>
            </a:r>
            <a:r>
              <a:rPr lang="ar-AE" dirty="0">
                <a:solidFill>
                  <a:srgbClr val="333333"/>
                </a:solidFill>
                <a:ea typeface="Calibri"/>
                <a:cs typeface="Simplified Arabic"/>
              </a:rPr>
              <a:t>هو الطاقة مثل المطر </a:t>
            </a:r>
            <a:r>
              <a:rPr lang="ar-AE" b="1" dirty="0">
                <a:solidFill>
                  <a:srgbClr val="00B050"/>
                </a:solidFill>
                <a:ea typeface="Calibri"/>
                <a:cs typeface="Simplified Arabic"/>
              </a:rPr>
              <a:t>والعملية الجيومورفولوجية</a:t>
            </a:r>
            <a:r>
              <a:rPr lang="ar-AE" dirty="0">
                <a:solidFill>
                  <a:srgbClr val="00B050"/>
                </a:solidFill>
                <a:ea typeface="Calibri"/>
                <a:cs typeface="Simplified Arabic"/>
              </a:rPr>
              <a:t> </a:t>
            </a:r>
            <a:r>
              <a:rPr lang="ar-AE" dirty="0">
                <a:solidFill>
                  <a:srgbClr val="333333"/>
                </a:solidFill>
                <a:ea typeface="Calibri"/>
                <a:cs typeface="Simplified Arabic"/>
              </a:rPr>
              <a:t>هي الوسيلة مثل الانجراف بمختلف أشكاله وكامثله على العوامل والعمليات نورد ما يلي</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tabLst>
                <a:tab pos="57150" algn="r"/>
              </a:tabLst>
            </a:pPr>
            <a:r>
              <a:rPr lang="ar-SA" dirty="0">
                <a:solidFill>
                  <a:srgbClr val="333333"/>
                </a:solidFill>
                <a:ea typeface="Calibri"/>
                <a:cs typeface="Simplified Arabic"/>
              </a:rPr>
              <a:t>1. </a:t>
            </a:r>
            <a:r>
              <a:rPr lang="ar-AE" dirty="0">
                <a:solidFill>
                  <a:srgbClr val="333333"/>
                </a:solidFill>
                <a:ea typeface="Calibri"/>
                <a:cs typeface="Simplified Arabic"/>
              </a:rPr>
              <a:t>السيل عندما يجري على شكل مجاري (</a:t>
            </a:r>
            <a:r>
              <a:rPr lang="ar-AE" dirty="0">
                <a:solidFill>
                  <a:srgbClr val="00B050"/>
                </a:solidFill>
                <a:ea typeface="Calibri"/>
                <a:cs typeface="Simplified Arabic"/>
              </a:rPr>
              <a:t>عامل</a:t>
            </a:r>
            <a:r>
              <a:rPr lang="ar-AE" dirty="0">
                <a:solidFill>
                  <a:srgbClr val="333333"/>
                </a:solidFill>
                <a:ea typeface="Calibri"/>
                <a:cs typeface="Simplified Arabic"/>
              </a:rPr>
              <a:t>) يجرف وينقل ويرسب (</a:t>
            </a:r>
            <a:r>
              <a:rPr lang="ar-AE" dirty="0">
                <a:solidFill>
                  <a:srgbClr val="00B050"/>
                </a:solidFill>
                <a:ea typeface="Calibri"/>
                <a:cs typeface="Simplified Arabic"/>
              </a:rPr>
              <a:t>عمليه</a:t>
            </a:r>
            <a:r>
              <a:rPr lang="ar-AE" dirty="0">
                <a:solidFill>
                  <a:srgbClr val="002060"/>
                </a:solidFill>
                <a:ea typeface="Calibri"/>
                <a:cs typeface="Simplified Arabic"/>
              </a:rPr>
              <a:t>)</a:t>
            </a:r>
            <a:r>
              <a:rPr lang="en-US" dirty="0">
                <a:solidFill>
                  <a:srgbClr val="002060"/>
                </a:solidFill>
                <a:latin typeface="Simplified Arabic"/>
                <a:ea typeface="Calibri"/>
                <a:cs typeface="Arial"/>
              </a:rPr>
              <a:t>.</a:t>
            </a:r>
            <a:endParaRPr lang="en-US" sz="1400" dirty="0">
              <a:solidFill>
                <a:srgbClr val="002060"/>
              </a:solidFill>
              <a:ea typeface="Calibri"/>
              <a:cs typeface="Arial"/>
            </a:endParaRPr>
          </a:p>
          <a:p>
            <a:pPr algn="just">
              <a:lnSpc>
                <a:spcPct val="115000"/>
              </a:lnSpc>
              <a:tabLst>
                <a:tab pos="57150" algn="r"/>
              </a:tabLst>
            </a:pPr>
            <a:r>
              <a:rPr lang="ar-SA" dirty="0">
                <a:solidFill>
                  <a:srgbClr val="333333"/>
                </a:solidFill>
                <a:ea typeface="Calibri"/>
                <a:cs typeface="Simplified Arabic"/>
              </a:rPr>
              <a:t>2. </a:t>
            </a:r>
            <a:r>
              <a:rPr lang="ar-AE" dirty="0">
                <a:solidFill>
                  <a:srgbClr val="333333"/>
                </a:solidFill>
                <a:ea typeface="Calibri"/>
                <a:cs typeface="Simplified Arabic"/>
              </a:rPr>
              <a:t>الرياح (</a:t>
            </a:r>
            <a:r>
              <a:rPr lang="ar-AE" dirty="0">
                <a:solidFill>
                  <a:srgbClr val="00B050"/>
                </a:solidFill>
                <a:ea typeface="Calibri"/>
                <a:cs typeface="Simplified Arabic"/>
              </a:rPr>
              <a:t>عامل</a:t>
            </a:r>
            <a:r>
              <a:rPr lang="ar-AE" dirty="0">
                <a:solidFill>
                  <a:srgbClr val="333333"/>
                </a:solidFill>
                <a:ea typeface="Calibri"/>
                <a:cs typeface="Simplified Arabic"/>
              </a:rPr>
              <a:t>) تعمل بدورها على نقل الرمال وتجميعها ( </a:t>
            </a:r>
            <a:r>
              <a:rPr lang="ar-AE" dirty="0">
                <a:solidFill>
                  <a:srgbClr val="00B050"/>
                </a:solidFill>
                <a:ea typeface="Calibri"/>
                <a:cs typeface="Simplified Arabic"/>
              </a:rPr>
              <a:t>عمليه</a:t>
            </a:r>
            <a:r>
              <a:rPr lang="ar-AE" dirty="0">
                <a:solidFill>
                  <a:srgbClr val="333333"/>
                </a:solidFill>
                <a:ea typeface="Calibri"/>
                <a:cs typeface="Simplified Arabic"/>
              </a:rPr>
              <a:t>)</a:t>
            </a:r>
            <a:r>
              <a:rPr lang="en-US" dirty="0">
                <a:solidFill>
                  <a:srgbClr val="333333"/>
                </a:solidFill>
                <a:latin typeface="Simplified Arabic"/>
                <a:ea typeface="Calibri"/>
                <a:cs typeface="Arial"/>
              </a:rPr>
              <a:t>.</a:t>
            </a:r>
            <a:endParaRPr lang="en-US" sz="1400" dirty="0">
              <a:ea typeface="Calibri"/>
              <a:cs typeface="Arial"/>
            </a:endParaRPr>
          </a:p>
          <a:p>
            <a:pPr algn="just">
              <a:lnSpc>
                <a:spcPct val="115000"/>
              </a:lnSpc>
              <a:tabLst>
                <a:tab pos="57150" algn="r"/>
              </a:tabLst>
            </a:pPr>
            <a:r>
              <a:rPr lang="ar-SA" dirty="0">
                <a:solidFill>
                  <a:srgbClr val="333333"/>
                </a:solidFill>
                <a:ea typeface="Calibri"/>
                <a:cs typeface="Simplified Arabic"/>
              </a:rPr>
              <a:t>3. </a:t>
            </a:r>
            <a:r>
              <a:rPr lang="ar-AE" dirty="0">
                <a:solidFill>
                  <a:srgbClr val="333333"/>
                </a:solidFill>
                <a:ea typeface="Calibri"/>
                <a:cs typeface="Simplified Arabic"/>
              </a:rPr>
              <a:t>أمواج البحر (</a:t>
            </a:r>
            <a:r>
              <a:rPr lang="ar-AE" dirty="0">
                <a:solidFill>
                  <a:srgbClr val="00B050"/>
                </a:solidFill>
                <a:ea typeface="Calibri"/>
                <a:cs typeface="Simplified Arabic"/>
              </a:rPr>
              <a:t>عامل</a:t>
            </a:r>
            <a:r>
              <a:rPr lang="ar-AE" dirty="0">
                <a:solidFill>
                  <a:srgbClr val="333333"/>
                </a:solidFill>
                <a:ea typeface="Calibri"/>
                <a:cs typeface="Simplified Arabic"/>
              </a:rPr>
              <a:t>) تضرب وتنحت السواحل (</a:t>
            </a:r>
            <a:r>
              <a:rPr lang="ar-AE" dirty="0">
                <a:solidFill>
                  <a:srgbClr val="00B050"/>
                </a:solidFill>
                <a:ea typeface="Calibri"/>
                <a:cs typeface="Simplified Arabic"/>
              </a:rPr>
              <a:t>عمليه</a:t>
            </a:r>
            <a:r>
              <a:rPr lang="ar-AE" dirty="0">
                <a:solidFill>
                  <a:srgbClr val="333333"/>
                </a:solidFill>
                <a:ea typeface="Calibri"/>
                <a:cs typeface="Simplified Arabic"/>
              </a:rPr>
              <a:t>) </a:t>
            </a:r>
            <a:r>
              <a:rPr lang="ar-AE" dirty="0" smtClean="0">
                <a:solidFill>
                  <a:srgbClr val="333333"/>
                </a:solidFill>
                <a:ea typeface="Calibri"/>
                <a:cs typeface="Simplified Arabic"/>
              </a:rPr>
              <a:t>.</a:t>
            </a:r>
            <a:endParaRPr lang="en-US" dirty="0" smtClean="0">
              <a:solidFill>
                <a:srgbClr val="333333"/>
              </a:solidFill>
              <a:ea typeface="Calibri"/>
              <a:cs typeface="Simplified Arabic"/>
            </a:endParaRPr>
          </a:p>
          <a:p>
            <a:pPr lvl="0" algn="just">
              <a:lnSpc>
                <a:spcPct val="115000"/>
              </a:lnSpc>
              <a:tabLst>
                <a:tab pos="57150" algn="r"/>
              </a:tabLst>
            </a:pPr>
            <a:r>
              <a:rPr lang="ar-AE" sz="2000" dirty="0">
                <a:solidFill>
                  <a:srgbClr val="333333"/>
                </a:solidFill>
                <a:ea typeface="Calibri"/>
                <a:cs typeface="Simplified Arabic"/>
              </a:rPr>
              <a:t>وباختصار فانه عند النظر إلى أشكال الأرض والتي تبدوا على شكل حقائق بديهية فأنها لم تكن كذلك قبل فتره من الزمن, حيث انه حتى لو سألنا أحد العامة عن سر وجود الجبال مثلا وكيف ومتى نشاءت سنرى رد فعل معين, تطور هذا الرد من القدم من الأوهام والخرافات إلى حقائق العلم الذي نحن بصدد دراسته في هذه المادة بالتفصيل</a:t>
            </a:r>
            <a:r>
              <a:rPr lang="en-US" sz="2000" dirty="0">
                <a:solidFill>
                  <a:srgbClr val="333333"/>
                </a:solidFill>
                <a:latin typeface="Simplified Arabic"/>
                <a:ea typeface="Calibri"/>
                <a:cs typeface="Arial"/>
              </a:rPr>
              <a:t>.</a:t>
            </a:r>
            <a:endParaRPr lang="en-US" sz="1600" dirty="0">
              <a:solidFill>
                <a:prstClr val="black"/>
              </a:solidFill>
              <a:ea typeface="Calibri"/>
              <a:cs typeface="Arial"/>
            </a:endParaRPr>
          </a:p>
          <a:p>
            <a:pPr algn="just">
              <a:lnSpc>
                <a:spcPct val="115000"/>
              </a:lnSpc>
              <a:tabLst>
                <a:tab pos="57150" algn="r"/>
              </a:tabLst>
            </a:pPr>
            <a:endParaRPr lang="en-US" sz="1400" dirty="0">
              <a:ea typeface="Calibri"/>
              <a:cs typeface="Arial"/>
            </a:endParaRPr>
          </a:p>
        </p:txBody>
      </p:sp>
    </p:spTree>
    <p:extLst>
      <p:ext uri="{BB962C8B-B14F-4D97-AF65-F5344CB8AC3E}">
        <p14:creationId xmlns:p14="http://schemas.microsoft.com/office/powerpoint/2010/main" val="1225564704"/>
      </p:ext>
    </p:extLst>
  </p:cSld>
  <p:clrMapOvr>
    <a:masterClrMapping/>
  </p:clrMapOvr>
  <p:transition spd="slow" advClick="0" advTm="2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856984" cy="6049861"/>
          </a:xfrm>
          <a:prstGeom prst="rect">
            <a:avLst/>
          </a:prstGeom>
        </p:spPr>
        <p:txBody>
          <a:bodyPr wrap="square">
            <a:spAutoFit/>
          </a:bodyPr>
          <a:lstStyle/>
          <a:p>
            <a:pPr algn="just">
              <a:lnSpc>
                <a:spcPct val="115000"/>
              </a:lnSpc>
              <a:tabLst>
                <a:tab pos="57150" algn="r"/>
              </a:tabLst>
            </a:pPr>
            <a:r>
              <a:rPr lang="ar-AE" sz="2000" b="1" dirty="0" smtClean="0">
                <a:solidFill>
                  <a:srgbClr val="00B050"/>
                </a:solidFill>
                <a:ea typeface="Calibri"/>
                <a:cs typeface="Simplified Arabic"/>
              </a:rPr>
              <a:t>ثانيا- </a:t>
            </a:r>
            <a:r>
              <a:rPr lang="ar-AE" sz="2000" b="1" dirty="0">
                <a:solidFill>
                  <a:srgbClr val="00B050"/>
                </a:solidFill>
                <a:ea typeface="Calibri"/>
                <a:cs typeface="Simplified Arabic"/>
              </a:rPr>
              <a:t>تطور علم الجيومورفولوجيا</a:t>
            </a:r>
            <a:r>
              <a:rPr lang="ar-AE" sz="2000" b="1" dirty="0">
                <a:solidFill>
                  <a:srgbClr val="333333"/>
                </a:solidFill>
                <a:ea typeface="Calibri"/>
                <a:cs typeface="Simplified Arabic"/>
              </a:rPr>
              <a:t>:</a:t>
            </a:r>
            <a:endParaRPr lang="en-US" sz="1600" dirty="0">
              <a:ea typeface="Calibri"/>
              <a:cs typeface="Arial"/>
            </a:endParaRPr>
          </a:p>
          <a:p>
            <a:pPr lvl="0" algn="just">
              <a:lnSpc>
                <a:spcPct val="115000"/>
              </a:lnSpc>
              <a:spcAft>
                <a:spcPts val="1000"/>
              </a:spcAft>
              <a:tabLst>
                <a:tab pos="57150" algn="r"/>
              </a:tabLst>
            </a:pPr>
            <a:r>
              <a:rPr lang="en-US" sz="2000" dirty="0" smtClean="0">
                <a:solidFill>
                  <a:srgbClr val="333333"/>
                </a:solidFill>
                <a:ea typeface="Calibri"/>
                <a:cs typeface="Simplified Arabic"/>
              </a:rPr>
              <a:t>    </a:t>
            </a:r>
            <a:r>
              <a:rPr lang="ar-AE" sz="2000" dirty="0" smtClean="0">
                <a:solidFill>
                  <a:srgbClr val="333333"/>
                </a:solidFill>
                <a:ea typeface="Calibri"/>
                <a:cs typeface="Simplified Arabic"/>
              </a:rPr>
              <a:t>ركزت </a:t>
            </a:r>
            <a:r>
              <a:rPr lang="ar-AE" sz="2000" dirty="0">
                <a:solidFill>
                  <a:srgbClr val="333333"/>
                </a:solidFill>
                <a:ea typeface="Calibri"/>
                <a:cs typeface="Simplified Arabic"/>
              </a:rPr>
              <a:t>الدراسات القديمة على دراسة الزلازل والبراكين والتغيرات الساحلية والسهول الفيضيه والأنهار في دراسة تطور أشكال الأرض, وهكذا بدا التطور في العصور الوسطى والحديثة بأفكار غير مترابطة ووصفيه. وكما ذكرنا أول من طور الجيومورفولوجيا هم المتخصصين بدراسة الجيولوجيا والمياه في القرنيين الثامن عشر والتاسع عشر, وظهرت ما يسمى </a:t>
            </a:r>
            <a:r>
              <a:rPr lang="ar-AE" sz="2000" b="1" dirty="0" smtClean="0">
                <a:solidFill>
                  <a:srgbClr val="00B050"/>
                </a:solidFill>
                <a:ea typeface="Calibri"/>
                <a:cs typeface="Simplified Arabic"/>
              </a:rPr>
              <a:t>النسقيه</a:t>
            </a:r>
            <a:r>
              <a:rPr lang="en-US" sz="2000" b="1" dirty="0" smtClean="0">
                <a:solidFill>
                  <a:srgbClr val="333333"/>
                </a:solidFill>
                <a:latin typeface="Simplified Arabic"/>
                <a:ea typeface="Calibri"/>
              </a:rPr>
              <a:t> </a:t>
            </a:r>
            <a:r>
              <a:rPr lang="en-US" sz="2000" b="1" dirty="0" smtClean="0">
                <a:solidFill>
                  <a:srgbClr val="FF0000"/>
                </a:solidFill>
                <a:latin typeface="Simplified Arabic"/>
                <a:ea typeface="Calibri"/>
              </a:rPr>
              <a:t>Uniformitanism</a:t>
            </a:r>
            <a:r>
              <a:rPr lang="en-US" sz="2000" b="1" dirty="0" smtClean="0">
                <a:solidFill>
                  <a:srgbClr val="333333"/>
                </a:solidFill>
                <a:latin typeface="Simplified Arabic"/>
                <a:ea typeface="Calibri"/>
              </a:rPr>
              <a:t> </a:t>
            </a:r>
            <a:r>
              <a:rPr lang="ar-AE" sz="2000" dirty="0" smtClean="0">
                <a:solidFill>
                  <a:srgbClr val="333333"/>
                </a:solidFill>
                <a:ea typeface="Calibri"/>
                <a:cs typeface="Simplified Arabic"/>
              </a:rPr>
              <a:t>والذي </a:t>
            </a:r>
            <a:r>
              <a:rPr lang="ar-AE" sz="2000" dirty="0">
                <a:solidFill>
                  <a:srgbClr val="333333"/>
                </a:solidFill>
                <a:ea typeface="Calibri"/>
                <a:cs typeface="Simplified Arabic"/>
              </a:rPr>
              <a:t>وضعها مجموعه من العلماء أهمهم </a:t>
            </a:r>
            <a:r>
              <a:rPr lang="ar-AE" sz="2000" dirty="0">
                <a:solidFill>
                  <a:srgbClr val="00B050"/>
                </a:solidFill>
                <a:ea typeface="Calibri"/>
                <a:cs typeface="Simplified Arabic"/>
              </a:rPr>
              <a:t>جورلي</a:t>
            </a:r>
            <a:r>
              <a:rPr lang="en-US" sz="2000" dirty="0">
                <a:solidFill>
                  <a:srgbClr val="333333"/>
                </a:solidFill>
                <a:latin typeface="Simplified Arabic"/>
                <a:ea typeface="Calibri"/>
              </a:rPr>
              <a:t> </a:t>
            </a:r>
            <a:r>
              <a:rPr lang="en-US" sz="2000" dirty="0">
                <a:solidFill>
                  <a:srgbClr val="FF0000"/>
                </a:solidFill>
                <a:latin typeface="Simplified Arabic"/>
                <a:ea typeface="Calibri"/>
              </a:rPr>
              <a:t>Chorley</a:t>
            </a:r>
            <a:r>
              <a:rPr lang="en-US" sz="2000" dirty="0">
                <a:solidFill>
                  <a:srgbClr val="333333"/>
                </a:solidFill>
                <a:latin typeface="Simplified Arabic"/>
                <a:ea typeface="Calibri"/>
              </a:rPr>
              <a:t> </a:t>
            </a:r>
            <a:r>
              <a:rPr lang="ar-AE" sz="2000" dirty="0">
                <a:solidFill>
                  <a:srgbClr val="333333"/>
                </a:solidFill>
                <a:ea typeface="Calibri"/>
                <a:cs typeface="Simplified Arabic"/>
              </a:rPr>
              <a:t>وتستند هذه الفكرة إلى أن الحاضر في شكل الأرض هو مفتاح الماضي, وان التغيرات التي تعمل في الوقت الحاضر قد عملت أيضا خلال الازمنه الجيولوجية, وان التغيرات التي تحدث في أشكال سطح الأرض رغم أنها بطيئة فأنها بالواقع تكون فعاله, فعند توفر الوقت اللازم فان مظاهر سطح الأرض برمتها يمكن أن تنشا وتتلاشى مره ثانيه بواسطة قوى بطيئة العمل إلا أنها مستمره في هذا المجال, وهكذا كانت فكرة النسقيه تقدما واضحا على حساب الاعتقاد الخاطى </a:t>
            </a:r>
            <a:r>
              <a:rPr lang="ar-AE" sz="2000" dirty="0">
                <a:solidFill>
                  <a:srgbClr val="00B050"/>
                </a:solidFill>
                <a:ea typeface="Calibri"/>
                <a:cs typeface="Simplified Arabic"/>
              </a:rPr>
              <a:t>بالحركات الفجائية</a:t>
            </a:r>
            <a:r>
              <a:rPr lang="en-US" sz="2000" dirty="0">
                <a:solidFill>
                  <a:srgbClr val="00B050"/>
                </a:solidFill>
                <a:latin typeface="Simplified Arabic"/>
                <a:ea typeface="Calibri"/>
              </a:rPr>
              <a:t> </a:t>
            </a:r>
            <a:r>
              <a:rPr lang="en-US" sz="2000" dirty="0">
                <a:solidFill>
                  <a:srgbClr val="FF0000"/>
                </a:solidFill>
                <a:latin typeface="Simplified Arabic"/>
                <a:ea typeface="Calibri"/>
              </a:rPr>
              <a:t>Catastrophic</a:t>
            </a:r>
            <a:r>
              <a:rPr lang="en-US" sz="2000" dirty="0">
                <a:solidFill>
                  <a:srgbClr val="333333"/>
                </a:solidFill>
                <a:latin typeface="Simplified Arabic"/>
                <a:ea typeface="Calibri"/>
              </a:rPr>
              <a:t>  </a:t>
            </a:r>
            <a:r>
              <a:rPr lang="ar-AE" sz="2000" dirty="0">
                <a:solidFill>
                  <a:srgbClr val="333333"/>
                </a:solidFill>
                <a:latin typeface="Simplified Arabic"/>
                <a:ea typeface="Calibri"/>
              </a:rPr>
              <a:t>والتي طغت عليها النسقيه , حيث انه من السهل الاعتقاد أن الفيضانات الشديدة التي تحدث بشكل نادر , تغير في وديان الأنهار اكثر مما يغيره جريان المياه بشكل اعتيادي في السنوات الواقعة بين فيضانين من هذا النوع</a:t>
            </a:r>
            <a:r>
              <a:rPr lang="ar-AE" sz="2000" dirty="0">
                <a:solidFill>
                  <a:srgbClr val="333333"/>
                </a:solidFill>
                <a:ea typeface="Calibri"/>
                <a:cs typeface="Simplified Arabic"/>
              </a:rPr>
              <a:t> </a:t>
            </a:r>
            <a:r>
              <a:rPr lang="ar-AE" dirty="0">
                <a:solidFill>
                  <a:srgbClr val="333333"/>
                </a:solidFill>
                <a:ea typeface="Calibri"/>
                <a:cs typeface="Simplified Arabic"/>
              </a:rPr>
              <a:t>ونتج عن دراسات العلماء نظريات هي التي ساهمت في تطور هذا العلم حديثا والتي كان أهمها هو العمل بخطوات تقوم على الملاحظة وتنظيم الملاحظات وتفسيرها واستخلاص النتائج ومقارنتها ببعضها البعض وخاصة العالم  </a:t>
            </a:r>
            <a:r>
              <a:rPr lang="ar-AE" b="1" dirty="0">
                <a:solidFill>
                  <a:srgbClr val="00B050"/>
                </a:solidFill>
                <a:ea typeface="Calibri"/>
                <a:cs typeface="Simplified Arabic"/>
              </a:rPr>
              <a:t>ديفز</a:t>
            </a:r>
            <a:r>
              <a:rPr lang="ar-AE" dirty="0">
                <a:solidFill>
                  <a:srgbClr val="333333"/>
                </a:solidFill>
                <a:ea typeface="Calibri"/>
                <a:cs typeface="Simplified Arabic"/>
              </a:rPr>
              <a:t> في دراسة ما يسمى بدورة التعرية على شكل مراحل متتابعة سميت</a:t>
            </a:r>
            <a:r>
              <a:rPr lang="ar-AE" b="1" dirty="0">
                <a:solidFill>
                  <a:srgbClr val="333333"/>
                </a:solidFill>
                <a:ea typeface="Calibri"/>
                <a:cs typeface="Simplified Arabic"/>
              </a:rPr>
              <a:t> </a:t>
            </a:r>
            <a:r>
              <a:rPr lang="ar-AE" b="1" dirty="0">
                <a:solidFill>
                  <a:srgbClr val="00B050"/>
                </a:solidFill>
                <a:ea typeface="Calibri"/>
                <a:cs typeface="Simplified Arabic"/>
              </a:rPr>
              <a:t>بالدورة العادية</a:t>
            </a:r>
            <a:r>
              <a:rPr lang="en-US" b="1" dirty="0">
                <a:solidFill>
                  <a:srgbClr val="00B050"/>
                </a:solidFill>
                <a:latin typeface="Simplified Arabic"/>
                <a:ea typeface="Calibri"/>
                <a:cs typeface="Arial"/>
              </a:rPr>
              <a:t>  </a:t>
            </a:r>
            <a:r>
              <a:rPr lang="en-US" b="1" dirty="0">
                <a:solidFill>
                  <a:srgbClr val="FF0000"/>
                </a:solidFill>
                <a:latin typeface="Simplified Arabic"/>
                <a:ea typeface="Calibri"/>
                <a:cs typeface="Arial"/>
              </a:rPr>
              <a:t>Normal Cycle</a:t>
            </a:r>
            <a:r>
              <a:rPr lang="en-US" dirty="0">
                <a:solidFill>
                  <a:srgbClr val="FF0000"/>
                </a:solidFill>
                <a:latin typeface="Simplified Arabic"/>
                <a:ea typeface="Calibri"/>
                <a:cs typeface="Arial"/>
              </a:rPr>
              <a:t>  </a:t>
            </a:r>
            <a:r>
              <a:rPr lang="ar-AE" dirty="0">
                <a:solidFill>
                  <a:srgbClr val="FF0000"/>
                </a:solidFill>
                <a:ea typeface="Calibri"/>
                <a:cs typeface="Simplified Arabic"/>
              </a:rPr>
              <a:t> </a:t>
            </a:r>
            <a:r>
              <a:rPr lang="ar-AE" dirty="0">
                <a:solidFill>
                  <a:srgbClr val="333333"/>
                </a:solidFill>
                <a:ea typeface="Calibri"/>
                <a:cs typeface="Simplified Arabic"/>
              </a:rPr>
              <a:t>أو </a:t>
            </a:r>
            <a:r>
              <a:rPr lang="ar-AE" b="1" dirty="0">
                <a:solidFill>
                  <a:srgbClr val="00B050"/>
                </a:solidFill>
                <a:ea typeface="Calibri"/>
                <a:cs typeface="Simplified Arabic"/>
              </a:rPr>
              <a:t>الدورة المائية</a:t>
            </a:r>
            <a:r>
              <a:rPr lang="ar-AE" b="1" dirty="0">
                <a:solidFill>
                  <a:srgbClr val="333333"/>
                </a:solidFill>
                <a:ea typeface="Calibri"/>
                <a:cs typeface="Simplified Arabic"/>
              </a:rPr>
              <a:t>.</a:t>
            </a:r>
            <a:r>
              <a:rPr lang="ar-AE" dirty="0">
                <a:solidFill>
                  <a:srgbClr val="333333"/>
                </a:solidFill>
                <a:ea typeface="Calibri"/>
                <a:cs typeface="Simplified Arabic"/>
              </a:rPr>
              <a:t> وانطلق العالم في تطويره لعلم الجيومورفولوجيا من خلال التأكيد على ثلاثة عوامل يعتمد عليها تكوين المظهر وهي</a:t>
            </a:r>
            <a:r>
              <a:rPr lang="en-US" dirty="0">
                <a:solidFill>
                  <a:srgbClr val="333333"/>
                </a:solidFill>
                <a:latin typeface="Simplified Arabic"/>
                <a:ea typeface="Calibri"/>
                <a:cs typeface="Arial"/>
              </a:rPr>
              <a:t>:</a:t>
            </a:r>
            <a:endParaRPr lang="en-US" sz="1400" dirty="0">
              <a:solidFill>
                <a:prstClr val="black"/>
              </a:solidFill>
              <a:ea typeface="Calibri"/>
              <a:cs typeface="Arial"/>
            </a:endParaRPr>
          </a:p>
          <a:p>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024428718"/>
      </p:ext>
    </p:extLst>
  </p:cSld>
  <p:clrMapOvr>
    <a:masterClrMapping/>
  </p:clrMapOvr>
  <p:transition spd="slow" advClick="0" advTm="2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548680"/>
            <a:ext cx="7488832" cy="4672818"/>
          </a:xfrm>
          <a:prstGeom prst="rect">
            <a:avLst/>
          </a:prstGeom>
        </p:spPr>
        <p:txBody>
          <a:bodyPr wrap="square">
            <a:spAutoFit/>
          </a:bodyPr>
          <a:lstStyle/>
          <a:p>
            <a:pPr lvl="0"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en-US" sz="20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1043608" y="735699"/>
            <a:ext cx="7416824" cy="4925964"/>
          </a:xfrm>
          <a:prstGeom prst="rect">
            <a:avLst/>
          </a:prstGeom>
        </p:spPr>
        <p:txBody>
          <a:bodyPr wrap="square">
            <a:spAutoFit/>
          </a:bodyPr>
          <a:lstStyle/>
          <a:p>
            <a:pPr algn="just">
              <a:lnSpc>
                <a:spcPct val="115000"/>
              </a:lnSpc>
              <a:tabLst>
                <a:tab pos="57150" algn="r"/>
              </a:tabLst>
            </a:pPr>
            <a:r>
              <a:rPr lang="ar-AE" dirty="0" smtClean="0">
                <a:solidFill>
                  <a:srgbClr val="333333"/>
                </a:solidFill>
                <a:ea typeface="Calibri"/>
                <a:cs typeface="Simplified Arabic"/>
              </a:rPr>
              <a:t>أ </a:t>
            </a:r>
            <a:r>
              <a:rPr lang="ar-AE" dirty="0">
                <a:solidFill>
                  <a:srgbClr val="333333"/>
                </a:solidFill>
                <a:ea typeface="Calibri"/>
                <a:cs typeface="Simplified Arabic"/>
              </a:rPr>
              <a:t>– </a:t>
            </a:r>
            <a:r>
              <a:rPr lang="ar-AE" dirty="0">
                <a:solidFill>
                  <a:srgbClr val="00B050"/>
                </a:solidFill>
                <a:ea typeface="Calibri"/>
                <a:cs typeface="Simplified Arabic"/>
              </a:rPr>
              <a:t>البنية</a:t>
            </a:r>
            <a:r>
              <a:rPr lang="ar-AE" dirty="0">
                <a:solidFill>
                  <a:srgbClr val="333333"/>
                </a:solidFill>
                <a:ea typeface="Calibri"/>
                <a:cs typeface="Simplified Arabic"/>
              </a:rPr>
              <a:t> </a:t>
            </a:r>
            <a:r>
              <a:rPr lang="en-US" dirty="0">
                <a:solidFill>
                  <a:srgbClr val="333333"/>
                </a:solidFill>
                <a:latin typeface="Simplified Arabic"/>
                <a:ea typeface="Calibri"/>
                <a:cs typeface="Arial"/>
              </a:rPr>
              <a:t> </a:t>
            </a:r>
            <a:r>
              <a:rPr lang="en-US" dirty="0">
                <a:solidFill>
                  <a:srgbClr val="FF0000"/>
                </a:solidFill>
                <a:latin typeface="Simplified Arabic"/>
                <a:ea typeface="Calibri"/>
                <a:cs typeface="Arial"/>
              </a:rPr>
              <a:t>Structure</a:t>
            </a:r>
            <a:endParaRPr lang="en-US" sz="1400" dirty="0">
              <a:solidFill>
                <a:srgbClr val="FF0000"/>
              </a:solidFill>
              <a:ea typeface="Calibri"/>
              <a:cs typeface="Arial"/>
            </a:endParaRPr>
          </a:p>
          <a:p>
            <a:pPr algn="just">
              <a:lnSpc>
                <a:spcPct val="115000"/>
              </a:lnSpc>
              <a:tabLst>
                <a:tab pos="57150" algn="r"/>
              </a:tabLst>
            </a:pPr>
            <a:r>
              <a:rPr lang="ar-AE" dirty="0">
                <a:solidFill>
                  <a:srgbClr val="333333"/>
                </a:solidFill>
                <a:ea typeface="Calibri"/>
                <a:cs typeface="Simplified Arabic"/>
              </a:rPr>
              <a:t>ب – ا</a:t>
            </a:r>
            <a:r>
              <a:rPr lang="ar-AE" dirty="0">
                <a:solidFill>
                  <a:srgbClr val="00B050"/>
                </a:solidFill>
                <a:ea typeface="Calibri"/>
                <a:cs typeface="Simplified Arabic"/>
              </a:rPr>
              <a:t>لعملية</a:t>
            </a:r>
            <a:r>
              <a:rPr lang="ar-AE" dirty="0">
                <a:solidFill>
                  <a:srgbClr val="333333"/>
                </a:solidFill>
                <a:ea typeface="Calibri"/>
                <a:cs typeface="Simplified Arabic"/>
              </a:rPr>
              <a:t> </a:t>
            </a:r>
            <a:r>
              <a:rPr lang="en-US" dirty="0">
                <a:solidFill>
                  <a:srgbClr val="333333"/>
                </a:solidFill>
                <a:latin typeface="Simplified Arabic"/>
                <a:ea typeface="Calibri"/>
                <a:cs typeface="Arial"/>
              </a:rPr>
              <a:t> </a:t>
            </a:r>
            <a:r>
              <a:rPr lang="en-US" dirty="0">
                <a:solidFill>
                  <a:srgbClr val="FF0000"/>
                </a:solidFill>
                <a:latin typeface="Simplified Arabic"/>
                <a:ea typeface="Calibri"/>
                <a:cs typeface="Arial"/>
              </a:rPr>
              <a:t>process</a:t>
            </a:r>
            <a:endParaRPr lang="en-US" sz="1400" dirty="0">
              <a:solidFill>
                <a:srgbClr val="FF0000"/>
              </a:solidFill>
              <a:ea typeface="Calibri"/>
              <a:cs typeface="Arial"/>
            </a:endParaRPr>
          </a:p>
          <a:p>
            <a:pPr algn="just">
              <a:lnSpc>
                <a:spcPct val="115000"/>
              </a:lnSpc>
              <a:tabLst>
                <a:tab pos="57150" algn="r"/>
              </a:tabLst>
            </a:pPr>
            <a:r>
              <a:rPr lang="ar-AE" dirty="0">
                <a:solidFill>
                  <a:srgbClr val="333333"/>
                </a:solidFill>
                <a:ea typeface="Calibri"/>
                <a:cs typeface="Simplified Arabic"/>
              </a:rPr>
              <a:t>جـ - </a:t>
            </a:r>
            <a:r>
              <a:rPr lang="ar-AE" dirty="0">
                <a:solidFill>
                  <a:srgbClr val="00B050"/>
                </a:solidFill>
                <a:ea typeface="Calibri"/>
                <a:cs typeface="Simplified Arabic"/>
              </a:rPr>
              <a:t>الزمن</a:t>
            </a:r>
            <a:r>
              <a:rPr lang="ar-AE" dirty="0">
                <a:solidFill>
                  <a:srgbClr val="333333"/>
                </a:solidFill>
                <a:ea typeface="Calibri"/>
                <a:cs typeface="Simplified Arabic"/>
              </a:rPr>
              <a:t> </a:t>
            </a:r>
            <a:r>
              <a:rPr lang="en-US" dirty="0">
                <a:solidFill>
                  <a:srgbClr val="333333"/>
                </a:solidFill>
                <a:latin typeface="Simplified Arabic"/>
                <a:ea typeface="Calibri"/>
                <a:cs typeface="Arial"/>
              </a:rPr>
              <a:t> </a:t>
            </a:r>
            <a:r>
              <a:rPr lang="en-US" dirty="0">
                <a:solidFill>
                  <a:srgbClr val="FF0000"/>
                </a:solidFill>
                <a:latin typeface="Simplified Arabic"/>
                <a:ea typeface="Calibri"/>
                <a:cs typeface="Arial"/>
              </a:rPr>
              <a:t>Time</a:t>
            </a:r>
            <a:endParaRPr lang="en-US" sz="1400" dirty="0">
              <a:solidFill>
                <a:srgbClr val="FF0000"/>
              </a:solidFill>
              <a:ea typeface="Calibri"/>
              <a:cs typeface="Arial"/>
            </a:endParaRPr>
          </a:p>
          <a:p>
            <a:r>
              <a:rPr lang="ar-AE" dirty="0">
                <a:solidFill>
                  <a:srgbClr val="333333"/>
                </a:solidFill>
                <a:ea typeface="Calibri"/>
                <a:cs typeface="Simplified Arabic"/>
              </a:rPr>
              <a:t>وأدت هذه الأمور إلى الوصول لما يسمى </a:t>
            </a:r>
            <a:r>
              <a:rPr lang="ar-AE" b="1" dirty="0">
                <a:solidFill>
                  <a:srgbClr val="00B050"/>
                </a:solidFill>
                <a:ea typeface="Calibri"/>
                <a:cs typeface="Simplified Arabic"/>
              </a:rPr>
              <a:t>بالمعالجة الوراثية للتضاريس </a:t>
            </a:r>
            <a:r>
              <a:rPr lang="ar-AE" dirty="0">
                <a:solidFill>
                  <a:srgbClr val="333333"/>
                </a:solidFill>
                <a:ea typeface="Calibri"/>
                <a:cs typeface="Simplified Arabic"/>
              </a:rPr>
              <a:t>(مثل عمر الكائن الحي مرورا بالشباب والنضج والشيخوخة), وظهرت عدة مدارس جيومورفولوجية يمكن أن نذكر منها مدرسة الأفكار الحركية والمدرسة المناخية ومدرسة الارتباط،  ولكن أقوى هذه المدارس هي مدرسة المناخ كأحد أهم العوامل في تحديد المظهر الأرضي. </a:t>
            </a:r>
            <a:endParaRPr lang="ar-IQ" dirty="0" smtClean="0">
              <a:solidFill>
                <a:srgbClr val="333333"/>
              </a:solidFill>
              <a:ea typeface="Calibri"/>
              <a:cs typeface="Simplified Arabic"/>
            </a:endParaRPr>
          </a:p>
          <a:p>
            <a:r>
              <a:rPr lang="ar-AE" b="1" dirty="0">
                <a:solidFill>
                  <a:srgbClr val="00B050"/>
                </a:solidFill>
                <a:latin typeface="Simplified Arabic" pitchFamily="18" charset="-78"/>
                <a:ea typeface="Calibri"/>
                <a:cs typeface="Simplified Arabic" pitchFamily="18" charset="-78"/>
              </a:rPr>
              <a:t>فلسفة ديفز:  </a:t>
            </a:r>
            <a:r>
              <a:rPr lang="ar-SA" b="1" dirty="0">
                <a:solidFill>
                  <a:srgbClr val="00B050"/>
                </a:solidFill>
                <a:latin typeface="Simplified Arabic" pitchFamily="18" charset="-78"/>
                <a:ea typeface="Calibri"/>
                <a:cs typeface="Simplified Arabic" pitchFamily="18" charset="-78"/>
              </a:rPr>
              <a:t>وليام موريس ديڤز</a:t>
            </a:r>
            <a:r>
              <a:rPr lang="en-US" b="1" dirty="0">
                <a:solidFill>
                  <a:prstClr val="black"/>
                </a:solidFill>
                <a:latin typeface="Simplified Arabic" pitchFamily="18" charset="-78"/>
                <a:ea typeface="Calibri"/>
                <a:cs typeface="Simplified Arabic" pitchFamily="18" charset="-78"/>
              </a:rPr>
              <a:t> </a:t>
            </a:r>
            <a:r>
              <a:rPr lang="en-US" b="1" dirty="0">
                <a:solidFill>
                  <a:srgbClr val="FF0000"/>
                </a:solidFill>
                <a:latin typeface="Simplified Arabic" pitchFamily="18" charset="-78"/>
                <a:ea typeface="Calibri"/>
                <a:cs typeface="Simplified Arabic" pitchFamily="18" charset="-78"/>
              </a:rPr>
              <a:t>William Morris Davis </a:t>
            </a:r>
            <a:r>
              <a:rPr lang="ar-SA" b="1" dirty="0">
                <a:solidFill>
                  <a:prstClr val="black"/>
                </a:solidFill>
                <a:latin typeface="Simplified Arabic" pitchFamily="18" charset="-78"/>
                <a:ea typeface="Calibri"/>
                <a:cs typeface="Simplified Arabic" pitchFamily="18" charset="-78"/>
              </a:rPr>
              <a:t>(1850-1934)</a:t>
            </a:r>
            <a:r>
              <a:rPr lang="ar-SA" dirty="0">
                <a:solidFill>
                  <a:prstClr val="black"/>
                </a:solidFill>
                <a:latin typeface="Simplified Arabic" pitchFamily="18" charset="-78"/>
                <a:ea typeface="Calibri"/>
                <a:cs typeface="Simplified Arabic" pitchFamily="18" charset="-78"/>
              </a:rPr>
              <a:t> جغرافي أمريكي ولد في</a:t>
            </a:r>
            <a:r>
              <a:rPr lang="ar-IQ" dirty="0">
                <a:solidFill>
                  <a:prstClr val="black"/>
                </a:solidFill>
                <a:latin typeface="Simplified Arabic" pitchFamily="18" charset="-78"/>
                <a:ea typeface="Calibri"/>
                <a:cs typeface="Simplified Arabic" pitchFamily="18" charset="-78"/>
              </a:rPr>
              <a:t> فيلادلفيا </a:t>
            </a:r>
            <a:r>
              <a:rPr lang="ar-SA" dirty="0">
                <a:solidFill>
                  <a:prstClr val="black"/>
                </a:solidFill>
                <a:latin typeface="Simplified Arabic" pitchFamily="18" charset="-78"/>
                <a:ea typeface="Calibri"/>
              </a:rPr>
              <a:t>ودرس في جامعة هارڤارد، وحصل على الماجستير في</a:t>
            </a:r>
            <a:r>
              <a:rPr lang="ar-IQ" dirty="0">
                <a:solidFill>
                  <a:prstClr val="black"/>
                </a:solidFill>
                <a:latin typeface="Simplified Arabic" pitchFamily="18" charset="-78"/>
                <a:ea typeface="Calibri"/>
              </a:rPr>
              <a:t> الهندسة</a:t>
            </a:r>
            <a:r>
              <a:rPr lang="ar-SA" dirty="0">
                <a:solidFill>
                  <a:prstClr val="black"/>
                </a:solidFill>
                <a:latin typeface="Simplified Arabic" pitchFamily="18" charset="-78"/>
                <a:ea typeface="Calibri"/>
              </a:rPr>
              <a:t>، وعمل بالأرصاد الجوية في</a:t>
            </a:r>
            <a:r>
              <a:rPr lang="ar-IQ" dirty="0">
                <a:solidFill>
                  <a:prstClr val="black"/>
                </a:solidFill>
                <a:latin typeface="Simplified Arabic" pitchFamily="18" charset="-78"/>
                <a:ea typeface="Calibri"/>
              </a:rPr>
              <a:t>الارجنتين </a:t>
            </a:r>
            <a:r>
              <a:rPr lang="ar-SA" dirty="0">
                <a:solidFill>
                  <a:prstClr val="black"/>
                </a:solidFill>
                <a:latin typeface="Simplified Arabic" pitchFamily="18" charset="-78"/>
                <a:ea typeface="Calibri"/>
              </a:rPr>
              <a:t>من سنة</a:t>
            </a:r>
            <a:r>
              <a:rPr lang="ar-IQ" dirty="0">
                <a:solidFill>
                  <a:prstClr val="black"/>
                </a:solidFill>
                <a:latin typeface="Simplified Arabic" pitchFamily="18" charset="-78"/>
                <a:ea typeface="Calibri"/>
              </a:rPr>
              <a:t>1870-1873</a:t>
            </a:r>
            <a:r>
              <a:rPr lang="en-US" dirty="0">
                <a:solidFill>
                  <a:prstClr val="black"/>
                </a:solidFill>
                <a:latin typeface="Simplified Arabic" pitchFamily="18" charset="-78"/>
                <a:ea typeface="Calibri"/>
              </a:rPr>
              <a:t> </a:t>
            </a:r>
            <a:r>
              <a:rPr lang="ar-SA" dirty="0">
                <a:solidFill>
                  <a:prstClr val="black"/>
                </a:solidFill>
                <a:latin typeface="Simplified Arabic" pitchFamily="18" charset="-78"/>
                <a:ea typeface="Calibri"/>
              </a:rPr>
              <a:t>وفي</a:t>
            </a:r>
            <a:r>
              <a:rPr lang="ar-IQ" dirty="0">
                <a:solidFill>
                  <a:prstClr val="black"/>
                </a:solidFill>
                <a:latin typeface="Simplified Arabic" pitchFamily="18" charset="-78"/>
                <a:ea typeface="Calibri"/>
              </a:rPr>
              <a:t> سنة 1878</a:t>
            </a:r>
            <a:r>
              <a:rPr lang="ar-SA" dirty="0">
                <a:solidFill>
                  <a:prstClr val="black"/>
                </a:solidFill>
                <a:latin typeface="Simplified Arabic" pitchFamily="18" charset="-78"/>
                <a:ea typeface="Calibri"/>
              </a:rPr>
              <a:t>، عمل معيدًا في معم</a:t>
            </a:r>
            <a:r>
              <a:rPr lang="ar-IQ" dirty="0">
                <a:solidFill>
                  <a:prstClr val="black"/>
                </a:solidFill>
                <a:latin typeface="Simplified Arabic" pitchFamily="18" charset="-78"/>
                <a:ea typeface="Calibri"/>
              </a:rPr>
              <a:t>ل الجيولوجيا</a:t>
            </a:r>
            <a:r>
              <a:rPr lang="en-US" dirty="0">
                <a:solidFill>
                  <a:prstClr val="black"/>
                </a:solidFill>
                <a:latin typeface="Simplified Arabic" pitchFamily="18" charset="-78"/>
                <a:ea typeface="Calibri"/>
              </a:rPr>
              <a:t> </a:t>
            </a:r>
            <a:r>
              <a:rPr lang="ar-SA" dirty="0">
                <a:solidFill>
                  <a:prstClr val="black"/>
                </a:solidFill>
                <a:latin typeface="Simplified Arabic" pitchFamily="18" charset="-78"/>
                <a:ea typeface="Calibri"/>
              </a:rPr>
              <a:t>والأرصاد الجوية</a:t>
            </a:r>
            <a:r>
              <a:rPr lang="ar-IQ" dirty="0">
                <a:solidFill>
                  <a:prstClr val="black"/>
                </a:solidFill>
                <a:latin typeface="Simplified Arabic" pitchFamily="18" charset="-78"/>
                <a:ea typeface="Calibri"/>
              </a:rPr>
              <a:t> بجامعة هارفارد</a:t>
            </a:r>
            <a:r>
              <a:rPr lang="ar-SA" dirty="0">
                <a:solidFill>
                  <a:prstClr val="black"/>
                </a:solidFill>
                <a:latin typeface="Simplified Arabic" pitchFamily="18" charset="-78"/>
                <a:ea typeface="Calibri"/>
              </a:rPr>
              <a:t>، واستطاع أن ينجز أكثر من 400 عمل جغرافي منشور ما بين بحث ومقالة وكتاب قبل تقاعده الوظيفي، وأتم 200 عمل آخر بعد تقاعده، وكان ديفز أحد المؤسسين لرابطة الجغرافيين الأمريكيين </a:t>
            </a:r>
            <a:r>
              <a:rPr lang="ar-IQ" dirty="0">
                <a:solidFill>
                  <a:prstClr val="black"/>
                </a:solidFill>
                <a:latin typeface="Simplified Arabic" pitchFamily="18" charset="-78"/>
                <a:ea typeface="Calibri"/>
              </a:rPr>
              <a:t>سنة 1904</a:t>
            </a:r>
            <a:r>
              <a:rPr lang="ar-SA" dirty="0">
                <a:solidFill>
                  <a:prstClr val="black"/>
                </a:solidFill>
                <a:latin typeface="Simplified Arabic" pitchFamily="18" charset="-78"/>
                <a:ea typeface="Calibri"/>
              </a:rPr>
              <a:t>وعلى الرغم من أن ديفز لم يحصل على الدكتوراه، إلا أنه مُنح الدكتوراه الفخرية من جامعات عديدة. ونشر ديفز </a:t>
            </a:r>
            <a:r>
              <a:rPr lang="ar-IQ" dirty="0">
                <a:solidFill>
                  <a:prstClr val="black"/>
                </a:solidFill>
                <a:latin typeface="Simplified Arabic" pitchFamily="18" charset="-78"/>
                <a:ea typeface="Calibri"/>
              </a:rPr>
              <a:t>سنة 1915</a:t>
            </a:r>
            <a:r>
              <a:rPr lang="en-US" dirty="0">
                <a:solidFill>
                  <a:prstClr val="black"/>
                </a:solidFill>
                <a:latin typeface="Simplified Arabic" pitchFamily="18" charset="-78"/>
                <a:ea typeface="Calibri"/>
              </a:rPr>
              <a:t> </a:t>
            </a:r>
            <a:r>
              <a:rPr lang="ar-SA" dirty="0">
                <a:solidFill>
                  <a:prstClr val="black"/>
                </a:solidFill>
                <a:latin typeface="Simplified Arabic" pitchFamily="18" charset="-78"/>
                <a:ea typeface="Calibri"/>
              </a:rPr>
              <a:t>بحثًا مطولاً عن مباديء الكتابة الجغرافية، وأدخل كثيرًا من المصطلحات في</a:t>
            </a:r>
            <a:r>
              <a:rPr lang="ar-IQ" dirty="0">
                <a:solidFill>
                  <a:prstClr val="black"/>
                </a:solidFill>
                <a:latin typeface="Simplified Arabic" pitchFamily="18" charset="-78"/>
                <a:ea typeface="Calibri"/>
              </a:rPr>
              <a:t> الفكر </a:t>
            </a:r>
            <a:r>
              <a:rPr lang="ar-IQ" dirty="0" smtClean="0">
                <a:solidFill>
                  <a:prstClr val="black"/>
                </a:solidFill>
                <a:latin typeface="Simplified Arabic" pitchFamily="18" charset="-78"/>
                <a:ea typeface="Calibri"/>
              </a:rPr>
              <a:t>الجيومورفولوجي</a:t>
            </a:r>
            <a:r>
              <a:rPr lang="ar-SA" dirty="0">
                <a:solidFill>
                  <a:prstClr val="black"/>
                </a:solidFill>
                <a:latin typeface="Simplified Arabic" pitchFamily="18" charset="-78"/>
                <a:ea typeface="Calibri"/>
              </a:rPr>
              <a:t> ومن تعريفات ديڤز للجغرافيا التي لقيت رواجًا (</a:t>
            </a:r>
            <a:r>
              <a:rPr lang="ar-SA" dirty="0">
                <a:solidFill>
                  <a:srgbClr val="00B050"/>
                </a:solidFill>
                <a:latin typeface="Simplified Arabic" pitchFamily="18" charset="-78"/>
                <a:ea typeface="Calibri"/>
              </a:rPr>
              <a:t>ا</a:t>
            </a:r>
            <a:r>
              <a:rPr lang="ar-SA" b="1" dirty="0">
                <a:solidFill>
                  <a:srgbClr val="00B050"/>
                </a:solidFill>
                <a:latin typeface="Simplified Arabic" pitchFamily="18" charset="-78"/>
                <a:ea typeface="Calibri"/>
              </a:rPr>
              <a:t>لجغرافيا هي دراسة العلاقة بين الضوابط غير العضوية والاستجابات العضوية</a:t>
            </a:r>
            <a:r>
              <a:rPr lang="ar-AE" dirty="0">
                <a:solidFill>
                  <a:prstClr val="black"/>
                </a:solidFill>
                <a:latin typeface="Simplified Arabic" pitchFamily="18" charset="-78"/>
                <a:ea typeface="Calibri"/>
              </a:rPr>
              <a:t>)</a:t>
            </a:r>
            <a:r>
              <a:rPr lang="en-US" dirty="0">
                <a:solidFill>
                  <a:prstClr val="black"/>
                </a:solidFill>
                <a:latin typeface="Simplified Arabic" pitchFamily="18" charset="-78"/>
                <a:ea typeface="Calibri"/>
              </a:rPr>
              <a:t>. </a:t>
            </a:r>
            <a:r>
              <a:rPr lang="ar-SA" dirty="0">
                <a:solidFill>
                  <a:prstClr val="black"/>
                </a:solidFill>
                <a:latin typeface="Simplified Arabic" pitchFamily="18" charset="-78"/>
                <a:ea typeface="Calibri"/>
              </a:rPr>
              <a:t>توفي في</a:t>
            </a:r>
            <a:r>
              <a:rPr lang="en-US" dirty="0">
                <a:solidFill>
                  <a:prstClr val="black"/>
                </a:solidFill>
                <a:latin typeface="Simplified Arabic" pitchFamily="18" charset="-78"/>
                <a:ea typeface="Calibri"/>
              </a:rPr>
              <a:t> </a:t>
            </a:r>
            <a:r>
              <a:rPr lang="ar-IQ" dirty="0">
                <a:solidFill>
                  <a:prstClr val="black"/>
                </a:solidFill>
                <a:latin typeface="Simplified Arabic" pitchFamily="18" charset="-78"/>
                <a:ea typeface="Calibri"/>
              </a:rPr>
              <a:t>باسدينا، كالفورنيا</a:t>
            </a:r>
            <a:r>
              <a:rPr lang="ar-SA" dirty="0">
                <a:solidFill>
                  <a:prstClr val="black"/>
                </a:solidFill>
                <a:latin typeface="Simplified Arabic" pitchFamily="18" charset="-78"/>
                <a:ea typeface="Calibri"/>
              </a:rPr>
              <a:t>، قبيل عيد ميلاده ال 84. </a:t>
            </a:r>
            <a:endParaRPr lang="ar-IQ" dirty="0"/>
          </a:p>
        </p:txBody>
      </p:sp>
    </p:spTree>
    <p:extLst>
      <p:ext uri="{BB962C8B-B14F-4D97-AF65-F5344CB8AC3E}">
        <p14:creationId xmlns:p14="http://schemas.microsoft.com/office/powerpoint/2010/main" val="3805538224"/>
      </p:ext>
    </p:extLst>
  </p:cSld>
  <p:clrMapOvr>
    <a:masterClrMapping/>
  </p:clrMapOvr>
  <p:transition spd="slow" advClick="0" advTm="2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332656"/>
            <a:ext cx="7704856" cy="2523768"/>
          </a:xfrm>
          <a:prstGeom prst="rect">
            <a:avLst/>
          </a:prstGeom>
        </p:spPr>
        <p:txBody>
          <a:bodyPr wrap="square">
            <a:spAutoFit/>
          </a:bodyPr>
          <a:lstStyle/>
          <a:p>
            <a:pPr lvl="0" defTabSz="457200"/>
            <a:endParaRPr lang="ar-IQ" sz="1400" dirty="0" smtClean="0">
              <a:solidFill>
                <a:prstClr val="black"/>
              </a:solidFill>
              <a:latin typeface="Trebuchet MS"/>
              <a:cs typeface="Simplified Arabic" panose="02020603050405020304" pitchFamily="18" charset="-78"/>
            </a:endParaRPr>
          </a:p>
          <a:p>
            <a:pPr lvl="0" defTabSz="457200"/>
            <a:endParaRPr lang="ar-IQ" sz="1400" dirty="0">
              <a:solidFill>
                <a:prstClr val="black"/>
              </a:solidFill>
              <a:latin typeface="Trebuchet MS"/>
              <a:cs typeface="Simplified Arabic" panose="02020603050405020304" pitchFamily="18" charset="-78"/>
            </a:endParaRPr>
          </a:p>
          <a:p>
            <a:pPr lvl="0" defTabSz="457200"/>
            <a:endParaRPr lang="ar-IQ" sz="1400" dirty="0" smtClean="0">
              <a:solidFill>
                <a:prstClr val="black"/>
              </a:solidFill>
              <a:latin typeface="Trebuchet MS"/>
              <a:cs typeface="Simplified Arabic" panose="02020603050405020304" pitchFamily="18" charset="-78"/>
            </a:endParaRPr>
          </a:p>
          <a:p>
            <a:pPr lvl="0" defTabSz="457200"/>
            <a:endParaRPr lang="ar-IQ" sz="1400" dirty="0">
              <a:solidFill>
                <a:prstClr val="black"/>
              </a:solidFill>
              <a:latin typeface="Trebuchet MS"/>
              <a:cs typeface="Simplified Arabic" panose="02020603050405020304" pitchFamily="18" charset="-78"/>
            </a:endParaRPr>
          </a:p>
          <a:p>
            <a:pPr lvl="0" defTabSz="457200"/>
            <a:endParaRPr lang="ar-IQ" sz="1400" dirty="0" smtClean="0">
              <a:solidFill>
                <a:prstClr val="black"/>
              </a:solidFill>
              <a:latin typeface="Trebuchet MS"/>
              <a:cs typeface="Simplified Arabic" panose="02020603050405020304" pitchFamily="18" charset="-78"/>
            </a:endParaRPr>
          </a:p>
          <a:p>
            <a:pPr lvl="0" defTabSz="457200"/>
            <a:endParaRPr lang="ar-IQ" sz="1400" dirty="0">
              <a:solidFill>
                <a:prstClr val="black"/>
              </a:solidFill>
              <a:latin typeface="Trebuchet MS"/>
              <a:cs typeface="Simplified Arabic" panose="02020603050405020304" pitchFamily="18" charset="-78"/>
            </a:endParaRPr>
          </a:p>
          <a:p>
            <a:pPr lvl="0" defTabSz="457200"/>
            <a:endParaRPr lang="ar-IQ" sz="1400" dirty="0" smtClean="0">
              <a:solidFill>
                <a:prstClr val="black"/>
              </a:solidFill>
              <a:latin typeface="Trebuchet MS"/>
              <a:cs typeface="Simplified Arabic" panose="02020603050405020304" pitchFamily="18" charset="-78"/>
            </a:endParaRPr>
          </a:p>
          <a:p>
            <a:pPr lvl="0" defTabSz="457200"/>
            <a:endParaRPr lang="ar-IQ" sz="1400" dirty="0">
              <a:solidFill>
                <a:prstClr val="black"/>
              </a:solidFill>
              <a:latin typeface="Trebuchet MS"/>
              <a:cs typeface="Simplified Arabic" panose="02020603050405020304" pitchFamily="18" charset="-78"/>
            </a:endParaRPr>
          </a:p>
          <a:p>
            <a:pPr lvl="0" defTabSz="457200"/>
            <a:endParaRPr lang="ar-IQ" sz="1400" dirty="0" smtClean="0">
              <a:solidFill>
                <a:prstClr val="black"/>
              </a:solidFill>
              <a:latin typeface="Trebuchet MS"/>
              <a:cs typeface="Simplified Arabic" panose="02020603050405020304" pitchFamily="18" charset="-78"/>
            </a:endParaRPr>
          </a:p>
          <a:p>
            <a:pPr lvl="0" defTabSz="457200"/>
            <a:endParaRPr lang="ar-IQ" sz="1400" dirty="0">
              <a:solidFill>
                <a:prstClr val="black"/>
              </a:solidFill>
              <a:latin typeface="Trebuchet MS"/>
              <a:cs typeface="Simplified Arabic" panose="02020603050405020304" pitchFamily="18" charset="-78"/>
            </a:endParaRPr>
          </a:p>
          <a:p>
            <a:pPr lvl="0" defTabSz="457200"/>
            <a:endParaRPr lang="ar-IQ" dirty="0">
              <a:solidFill>
                <a:prstClr val="black"/>
              </a:solidFill>
              <a:latin typeface="Trebuchet MS"/>
              <a:cs typeface="Tahoma"/>
            </a:endParaRPr>
          </a:p>
        </p:txBody>
      </p:sp>
      <p:sp>
        <p:nvSpPr>
          <p:cNvPr id="3" name="مستطيل 2"/>
          <p:cNvSpPr/>
          <p:nvPr/>
        </p:nvSpPr>
        <p:spPr>
          <a:xfrm>
            <a:off x="395536" y="350222"/>
            <a:ext cx="8136904" cy="5286062"/>
          </a:xfrm>
          <a:prstGeom prst="rect">
            <a:avLst/>
          </a:prstGeom>
        </p:spPr>
        <p:txBody>
          <a:bodyPr wrap="square">
            <a:spAutoFit/>
          </a:bodyPr>
          <a:lstStyle/>
          <a:p>
            <a:pPr lvl="0" algn="just">
              <a:lnSpc>
                <a:spcPct val="115000"/>
              </a:lnSpc>
              <a:tabLst>
                <a:tab pos="57150" algn="r"/>
              </a:tabLst>
            </a:pPr>
            <a:r>
              <a:rPr lang="ar-SA" dirty="0" smtClean="0">
                <a:latin typeface="Simplified Arabic" pitchFamily="18" charset="-78"/>
                <a:ea typeface="Calibri"/>
              </a:rPr>
              <a:t>ديفز </a:t>
            </a:r>
            <a:r>
              <a:rPr lang="ar-SA" dirty="0">
                <a:latin typeface="Simplified Arabic" pitchFamily="18" charset="-78"/>
                <a:ea typeface="Calibri"/>
              </a:rPr>
              <a:t>مؤسّس علم الجيومورفولوجية بلا منازع لما أضافه من معلومات وحقائق كانت، ولا تزال، تمثل الأساس الذي بُنيت عليه دعائم الدراسة الجيومورفولوجية، وعُرفت مدرسته بالمدرسة الجيومورفولوجية الديفيسية، واعتمدت نظريته على أن ظواهر سطح الأرض تختلف من منطقة إلى أخرى تبعاً للبنية والتركيب الجيولوجي من جهة، وللعمليات المشكلة للتضاريس</a:t>
            </a:r>
            <a:r>
              <a:rPr lang="en-US" dirty="0">
                <a:latin typeface="Simplified Arabic" pitchFamily="18" charset="-78"/>
                <a:ea typeface="Calibri"/>
              </a:rPr>
              <a:t> </a:t>
            </a:r>
            <a:r>
              <a:rPr lang="en-US" dirty="0">
                <a:solidFill>
                  <a:srgbClr val="FF0000"/>
                </a:solidFill>
                <a:latin typeface="Simplified Arabic" pitchFamily="18" charset="-78"/>
                <a:ea typeface="Calibri"/>
              </a:rPr>
              <a:t>processes</a:t>
            </a:r>
            <a:r>
              <a:rPr lang="en-US" dirty="0">
                <a:latin typeface="Simplified Arabic" pitchFamily="18" charset="-78"/>
                <a:ea typeface="Calibri"/>
              </a:rPr>
              <a:t> </a:t>
            </a:r>
            <a:r>
              <a:rPr lang="ar-IQ" dirty="0" smtClean="0">
                <a:latin typeface="Simplified Arabic" pitchFamily="18" charset="-78"/>
                <a:ea typeface="Calibri"/>
              </a:rPr>
              <a:t> </a:t>
            </a:r>
            <a:r>
              <a:rPr lang="ar-SA" dirty="0" smtClean="0">
                <a:latin typeface="Simplified Arabic" pitchFamily="18" charset="-78"/>
                <a:ea typeface="Calibri"/>
              </a:rPr>
              <a:t>وللمراحل </a:t>
            </a:r>
            <a:r>
              <a:rPr lang="ar-SA" dirty="0">
                <a:latin typeface="Simplified Arabic" pitchFamily="18" charset="-78"/>
                <a:ea typeface="Calibri"/>
              </a:rPr>
              <a:t>الزمنية </a:t>
            </a:r>
            <a:r>
              <a:rPr lang="en-US" dirty="0">
                <a:latin typeface="Simplified Arabic" pitchFamily="18" charset="-78"/>
                <a:ea typeface="Calibri"/>
              </a:rPr>
              <a:t> </a:t>
            </a:r>
            <a:r>
              <a:rPr lang="en-US" dirty="0">
                <a:solidFill>
                  <a:srgbClr val="FF0000"/>
                </a:solidFill>
                <a:latin typeface="Simplified Arabic" pitchFamily="18" charset="-78"/>
                <a:ea typeface="Calibri"/>
              </a:rPr>
              <a:t>stages</a:t>
            </a:r>
            <a:r>
              <a:rPr lang="ar-SA" dirty="0">
                <a:latin typeface="Simplified Arabic" pitchFamily="18" charset="-78"/>
                <a:ea typeface="Calibri"/>
              </a:rPr>
              <a:t>من جهة أخرى. كما اعتمدت أيضاً على مبدأ الدورة الجيومورفولوجية الحتية</a:t>
            </a:r>
            <a:r>
              <a:rPr lang="en-US" dirty="0">
                <a:latin typeface="Simplified Arabic" pitchFamily="18" charset="-78"/>
                <a:ea typeface="Calibri"/>
              </a:rPr>
              <a:t> </a:t>
            </a:r>
            <a:r>
              <a:rPr lang="en-US" dirty="0">
                <a:solidFill>
                  <a:srgbClr val="FF0000"/>
                </a:solidFill>
                <a:latin typeface="Simplified Arabic" pitchFamily="18" charset="-78"/>
                <a:ea typeface="Calibri"/>
              </a:rPr>
              <a:t>geomorphologie sycle of erosion </a:t>
            </a:r>
            <a:r>
              <a:rPr lang="ar-SA" dirty="0">
                <a:latin typeface="Simplified Arabic" pitchFamily="18" charset="-78"/>
                <a:ea typeface="Calibri"/>
              </a:rPr>
              <a:t>التي قسم ديفز على أساسها مراحل تكوين ظواهر سطح الأرض إلى ثلاث مراحل: مرحلة الطفولة، مرحلة الشباب، مرحلة النضج أو الشيخوخة</a:t>
            </a:r>
            <a:r>
              <a:rPr lang="en-US" dirty="0">
                <a:latin typeface="Simplified Arabic" pitchFamily="18" charset="-78"/>
                <a:ea typeface="Calibri"/>
              </a:rPr>
              <a:t>. </a:t>
            </a:r>
            <a:r>
              <a:rPr lang="ar-AE" dirty="0">
                <a:solidFill>
                  <a:srgbClr val="333333"/>
                </a:solidFill>
                <a:latin typeface="Simplified Arabic" pitchFamily="18" charset="-78"/>
                <a:ea typeface="Calibri"/>
              </a:rPr>
              <a:t>تشير دراسات الى ان ديفز انه بحق من طور الجيومورفولوجيا الحديثة وتمكن من ابتداع مصطلحات علمية ذكية زود بها دراساته, مثل مقارنته للظواهر التي تحدث في منطقة معينة بمراحل عمر الكائن الحي مثل مرحلة الشباب والنضج والشيخوخة. حيث أن الأشكال الأرضية الشابة هي الموجودة في منطقة تشكلت حديثا, أما الناضجة فهي الأشكال التي وصلت إلى التضاد بين الارتفاع والانخفاض وقد يوجد نضج مبكر أو نضج متأخر, </a:t>
            </a:r>
            <a:r>
              <a:rPr lang="ar-AE" dirty="0">
                <a:solidFill>
                  <a:srgbClr val="333333"/>
                </a:solidFill>
                <a:ea typeface="Calibri"/>
                <a:cs typeface="Simplified Arabic"/>
              </a:rPr>
              <a:t>أما الشيخوخة فهي وصول الأشكال إلى مرحلة لا تتلاشى فيها. وهكذا نلاحظ أن التطور سار من مرحلة الوصف أولا ثم الوصف الإيضاحي والتجريبي عن طريق التحليل المورفومتري (معادلات زوايا الانحدار, والكثافة التصريفية وغيرها), والمقياس المباشر مثل سرعة المياه في دفع الرواسب, والاختبار والذي يبقى صعب لصعوبة تتبع ظواهر الطبيعة في المختبر لذا يستعمل هذا الأسلوب للأمور البسيطة. أي أن الجيومورفولوجيا انتقلت من الوصف إلى التحليل في تطورها.</a:t>
            </a:r>
            <a:endParaRPr lang="en-US" sz="1400" dirty="0">
              <a:solidFill>
                <a:prstClr val="black"/>
              </a:solidFill>
              <a:ea typeface="Calibri"/>
              <a:cs typeface="Arial"/>
            </a:endParaRPr>
          </a:p>
          <a:p>
            <a:pPr>
              <a:lnSpc>
                <a:spcPct val="150000"/>
              </a:lnSpc>
            </a:pPr>
            <a:endParaRPr lang="ar-IQ" dirty="0">
              <a:latin typeface="Simplified Arabic" pitchFamily="18" charset="-78"/>
            </a:endParaRPr>
          </a:p>
        </p:txBody>
      </p:sp>
    </p:spTree>
    <p:extLst>
      <p:ext uri="{BB962C8B-B14F-4D97-AF65-F5344CB8AC3E}">
        <p14:creationId xmlns:p14="http://schemas.microsoft.com/office/powerpoint/2010/main" val="3876698318"/>
      </p:ext>
    </p:extLst>
  </p:cSld>
  <p:clrMapOvr>
    <a:masterClrMapping/>
  </p:clrMapOvr>
  <p:transition spd="slow" advClick="0" advTm="2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476672"/>
            <a:ext cx="8640960" cy="4093428"/>
          </a:xfrm>
          <a:prstGeom prst="rect">
            <a:avLst/>
          </a:prstGeom>
        </p:spPr>
        <p:txBody>
          <a:bodyPr wrap="square">
            <a:spAutoFit/>
          </a:bodyPr>
          <a:lstStyle/>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ar-IQ" sz="2000" dirty="0">
              <a:solidFill>
                <a:srgbClr val="002060"/>
              </a:solidFill>
            </a:endParaRPr>
          </a:p>
        </p:txBody>
      </p:sp>
      <p:sp>
        <p:nvSpPr>
          <p:cNvPr id="2" name="مستطيل 1"/>
          <p:cNvSpPr/>
          <p:nvPr/>
        </p:nvSpPr>
        <p:spPr>
          <a:xfrm>
            <a:off x="251520" y="764704"/>
            <a:ext cx="8352928" cy="3904530"/>
          </a:xfrm>
          <a:prstGeom prst="rect">
            <a:avLst/>
          </a:prstGeom>
        </p:spPr>
        <p:txBody>
          <a:bodyPr wrap="square">
            <a:spAutoFit/>
          </a:bodyPr>
          <a:lstStyle/>
          <a:p>
            <a:pPr>
              <a:lnSpc>
                <a:spcPct val="115000"/>
              </a:lnSpc>
              <a:tabLst>
                <a:tab pos="57150" algn="r"/>
              </a:tabLst>
            </a:pPr>
            <a:r>
              <a:rPr lang="ar-SA" dirty="0">
                <a:ea typeface="Calibri"/>
                <a:cs typeface="Simplified Arabic"/>
              </a:rPr>
              <a:t>	</a:t>
            </a:r>
            <a:r>
              <a:rPr lang="ar-IQ" dirty="0" smtClean="0">
                <a:ea typeface="Calibri"/>
                <a:cs typeface="Simplified Arabic"/>
              </a:rPr>
              <a:t>  </a:t>
            </a:r>
            <a:r>
              <a:rPr lang="ar-SA" dirty="0" smtClean="0">
                <a:ea typeface="Calibri"/>
                <a:cs typeface="Simplified Arabic"/>
              </a:rPr>
              <a:t>وعلى </a:t>
            </a:r>
            <a:r>
              <a:rPr lang="ar-SA" dirty="0">
                <a:ea typeface="Calibri"/>
                <a:cs typeface="Simplified Arabic"/>
              </a:rPr>
              <a:t>الرغم من أن الدراسات التي قام بها ديفيس هي الأساس لعلم الجيومورفولوجية ودعامته الأساسية، إلا أنها لم تسلم من النقد، وخاصة من قبل عدد من أعلام الجيومورفولوجية الفرنسية والأوربية عامة مثل </a:t>
            </a:r>
            <a:r>
              <a:rPr lang="ar-SA" dirty="0">
                <a:solidFill>
                  <a:srgbClr val="00B050"/>
                </a:solidFill>
                <a:ea typeface="Calibri"/>
                <a:cs typeface="Simplified Arabic"/>
              </a:rPr>
              <a:t>تريكار</a:t>
            </a:r>
            <a:r>
              <a:rPr lang="en-US" dirty="0">
                <a:latin typeface="Simplified Arabic"/>
                <a:ea typeface="Calibri"/>
                <a:cs typeface="Arial"/>
              </a:rPr>
              <a:t> </a:t>
            </a:r>
            <a:r>
              <a:rPr lang="en-US" dirty="0">
                <a:solidFill>
                  <a:srgbClr val="FF0000"/>
                </a:solidFill>
                <a:latin typeface="Simplified Arabic"/>
                <a:ea typeface="Calibri"/>
                <a:cs typeface="Arial"/>
              </a:rPr>
              <a:t>Tricart</a:t>
            </a:r>
            <a:r>
              <a:rPr lang="en-US" dirty="0">
                <a:latin typeface="Simplified Arabic"/>
                <a:ea typeface="Calibri"/>
                <a:cs typeface="Arial"/>
              </a:rPr>
              <a:t> </a:t>
            </a:r>
            <a:r>
              <a:rPr lang="ar-SA" dirty="0">
                <a:solidFill>
                  <a:srgbClr val="00B050"/>
                </a:solidFill>
                <a:ea typeface="Calibri"/>
                <a:cs typeface="Simplified Arabic"/>
              </a:rPr>
              <a:t>وشولي</a:t>
            </a:r>
            <a:r>
              <a:rPr lang="en-US" dirty="0">
                <a:latin typeface="Simplified Arabic"/>
                <a:ea typeface="Calibri"/>
                <a:cs typeface="Arial"/>
              </a:rPr>
              <a:t> </a:t>
            </a:r>
            <a:r>
              <a:rPr lang="en-US" dirty="0">
                <a:solidFill>
                  <a:srgbClr val="FF0000"/>
                </a:solidFill>
                <a:latin typeface="Simplified Arabic"/>
                <a:ea typeface="Calibri"/>
                <a:cs typeface="Arial"/>
              </a:rPr>
              <a:t>Choley</a:t>
            </a:r>
            <a:r>
              <a:rPr lang="en-US" dirty="0">
                <a:latin typeface="Simplified Arabic"/>
                <a:ea typeface="Calibri"/>
                <a:cs typeface="Arial"/>
              </a:rPr>
              <a:t> </a:t>
            </a:r>
            <a:r>
              <a:rPr lang="ar-SA" dirty="0">
                <a:solidFill>
                  <a:srgbClr val="00B050"/>
                </a:solidFill>
                <a:ea typeface="Calibri"/>
                <a:cs typeface="Simplified Arabic"/>
              </a:rPr>
              <a:t>وكوربل</a:t>
            </a:r>
            <a:r>
              <a:rPr lang="ar-SA" dirty="0">
                <a:solidFill>
                  <a:srgbClr val="FF0000"/>
                </a:solidFill>
                <a:ea typeface="Calibri"/>
                <a:cs typeface="Simplified Arabic"/>
              </a:rPr>
              <a:t> </a:t>
            </a:r>
            <a:r>
              <a:rPr lang="en-US" dirty="0">
                <a:solidFill>
                  <a:srgbClr val="FF0000"/>
                </a:solidFill>
                <a:latin typeface="Simplified Arabic"/>
                <a:ea typeface="Calibri"/>
                <a:cs typeface="Arial"/>
              </a:rPr>
              <a:t> Corbel</a:t>
            </a:r>
            <a:r>
              <a:rPr lang="ar-SA" dirty="0">
                <a:ea typeface="Calibri"/>
                <a:cs typeface="Simplified Arabic"/>
              </a:rPr>
              <a:t>، الذين أخذوا على ديفيس اعتماده على خلفيته الجيولوجية عند دراسته لظواهر سطح الأرض، كما وجهوا نقداً شديداً لمفهوم «</a:t>
            </a:r>
            <a:r>
              <a:rPr lang="ar-SA" dirty="0">
                <a:solidFill>
                  <a:srgbClr val="00B050"/>
                </a:solidFill>
                <a:ea typeface="Calibri"/>
                <a:cs typeface="Simplified Arabic"/>
              </a:rPr>
              <a:t>الدورة الحتية</a:t>
            </a:r>
            <a:r>
              <a:rPr lang="ar-SA" dirty="0">
                <a:ea typeface="Calibri"/>
                <a:cs typeface="Simplified Arabic"/>
              </a:rPr>
              <a:t>» وتقاطعها الذي قد يحدث، لا بسبب الحركات التكتونية فحسب، بل بسبب التغيرات المناخية، وبالتالي بسبب تباين في النظام الهيدرولوجي للشبكة المائية. كما اعترض تريكار على آراء ديفيس ونظرياته في تفسير الدورة الحتية بسبب إغفالها وجود الغطاء النباتي الذي يؤدي دوراً كبيراً في عمليات الحت والتعرية، كما أن تريكار يرى أنه كان يجب على المدرسة الديفسية أن تهتم بدراسة العوامل المناخية ومدى تذبذب المناخ من مدة إلى أخرى وأثر ذلك في تشكيل ظواهر سطح الأرض التضريسية التي تعد في حقيقتها ظواهر مورفومناخية شديدة التعقيد.</a:t>
            </a:r>
            <a:r>
              <a:rPr lang="en-US" dirty="0">
                <a:latin typeface="Simplified Arabic"/>
                <a:ea typeface="Calibri"/>
                <a:cs typeface="Arial"/>
              </a:rPr>
              <a:t>  </a:t>
            </a:r>
            <a:r>
              <a:rPr lang="ar-SA" dirty="0">
                <a:ea typeface="Calibri"/>
                <a:cs typeface="Simplified Arabic"/>
              </a:rPr>
              <a:t>والجدير بالذكر أن الجيومورفولوجية الديفيسية بدأت حالياً تنسحب تدريجياً من ميدان الدراسة الجيومورفولوجية المعاصرة وتفسح في المجال لظهور فرعين جديدين هما: </a:t>
            </a:r>
            <a:r>
              <a:rPr lang="ar-SA" dirty="0">
                <a:solidFill>
                  <a:srgbClr val="00B050"/>
                </a:solidFill>
                <a:ea typeface="Calibri"/>
                <a:cs typeface="Simplified Arabic"/>
              </a:rPr>
              <a:t>الجيومورفولوجيا المناخية</a:t>
            </a:r>
            <a:r>
              <a:rPr lang="en-US" dirty="0">
                <a:solidFill>
                  <a:srgbClr val="00B050"/>
                </a:solidFill>
                <a:latin typeface="Simplified Arabic"/>
                <a:ea typeface="Calibri"/>
                <a:cs typeface="Arial"/>
              </a:rPr>
              <a:t> </a:t>
            </a:r>
            <a:r>
              <a:rPr lang="en-US" dirty="0">
                <a:solidFill>
                  <a:srgbClr val="FF0000"/>
                </a:solidFill>
                <a:latin typeface="Simplified Arabic"/>
                <a:ea typeface="Calibri"/>
                <a:cs typeface="Arial"/>
              </a:rPr>
              <a:t>Climatic </a:t>
            </a:r>
            <a:r>
              <a:rPr lang="en-US" dirty="0" smtClean="0">
                <a:solidFill>
                  <a:srgbClr val="FF0000"/>
                </a:solidFill>
                <a:latin typeface="Simplified Arabic"/>
                <a:ea typeface="Calibri"/>
                <a:cs typeface="Arial"/>
              </a:rPr>
              <a:t>Geomorphology </a:t>
            </a:r>
            <a:r>
              <a:rPr lang="ar-SA" dirty="0" smtClean="0">
                <a:ea typeface="Calibri"/>
                <a:cs typeface="Simplified Arabic"/>
              </a:rPr>
              <a:t>، </a:t>
            </a:r>
            <a:r>
              <a:rPr lang="ar-SA" dirty="0">
                <a:solidFill>
                  <a:srgbClr val="00B050"/>
                </a:solidFill>
                <a:ea typeface="Calibri"/>
                <a:cs typeface="Simplified Arabic"/>
              </a:rPr>
              <a:t>الجيومورفولوجيا الكمية </a:t>
            </a:r>
            <a:r>
              <a:rPr lang="en-US" dirty="0">
                <a:solidFill>
                  <a:srgbClr val="00B050"/>
                </a:solidFill>
                <a:latin typeface="Simplified Arabic"/>
                <a:ea typeface="Calibri"/>
                <a:cs typeface="Arial"/>
              </a:rPr>
              <a:t> .</a:t>
            </a:r>
            <a:r>
              <a:rPr lang="en-US" dirty="0">
                <a:solidFill>
                  <a:srgbClr val="FF0000"/>
                </a:solidFill>
                <a:latin typeface="Simplified Arabic"/>
                <a:ea typeface="Calibri"/>
                <a:cs typeface="Arial"/>
              </a:rPr>
              <a:t>Quantitative Geomorphology</a:t>
            </a:r>
            <a:endParaRPr lang="ar-IQ" dirty="0">
              <a:solidFill>
                <a:srgbClr val="FF0000"/>
              </a:solidFill>
            </a:endParaRPr>
          </a:p>
        </p:txBody>
      </p:sp>
    </p:spTree>
    <p:extLst>
      <p:ext uri="{BB962C8B-B14F-4D97-AF65-F5344CB8AC3E}">
        <p14:creationId xmlns:p14="http://schemas.microsoft.com/office/powerpoint/2010/main" val="3499039293"/>
      </p:ext>
    </p:extLst>
  </p:cSld>
  <p:clrMapOvr>
    <a:masterClrMapping/>
  </p:clrMapOvr>
  <p:transition spd="slow" advClick="0" advTm="2000">
    <p:push dir="u"/>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882</Words>
  <Application>Microsoft Office PowerPoint</Application>
  <PresentationFormat>عرض على الشاشة (3:4)‏</PresentationFormat>
  <Paragraphs>58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وزارة التعليم العالي والبحث العلمي جامعة ديالى /كلية التربية للعلوم الانسانية /قسم الجغرافية المرحلىة الاولى/ الدراسة الصباحية /الشعب A+B+C الجيومورفولوجيا Geomorphology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الانسانية /قسم الجغرافية الجيولوجيا Geology</dc:title>
  <dc:creator>ياسر</dc:creator>
  <cp:lastModifiedBy>ياسر</cp:lastModifiedBy>
  <cp:revision>31</cp:revision>
  <dcterms:created xsi:type="dcterms:W3CDTF">2020-03-28T17:31:43Z</dcterms:created>
  <dcterms:modified xsi:type="dcterms:W3CDTF">2020-05-04T09:00:04Z</dcterms:modified>
</cp:coreProperties>
</file>